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
  </p:notesMasterIdLst>
  <p:handoutMasterIdLst>
    <p:handoutMasterId r:id="rId13"/>
  </p:handoutMasterIdLst>
  <p:sldIdLst>
    <p:sldId id="1146" r:id="rId2"/>
    <p:sldId id="1126" r:id="rId3"/>
    <p:sldId id="1147" r:id="rId4"/>
    <p:sldId id="1161" r:id="rId5"/>
    <p:sldId id="1166" r:id="rId6"/>
    <p:sldId id="1159" r:id="rId7"/>
    <p:sldId id="1152" r:id="rId8"/>
    <p:sldId id="1155" r:id="rId9"/>
    <p:sldId id="1149" r:id="rId10"/>
    <p:sldId id="1156" r:id="rId11"/>
  </p:sldIdLst>
  <p:sldSz cx="9144000" cy="6858000" type="screen4x3"/>
  <p:notesSz cx="7315200" cy="9601200"/>
  <p:defaultTextStyle>
    <a:defPPr>
      <a:defRPr lang="en-US"/>
    </a:defPPr>
    <a:lvl1pPr algn="ctr" rtl="0" eaLnBrk="0" fontAlgn="base" hangingPunct="0">
      <a:spcBef>
        <a:spcPct val="0"/>
      </a:spcBef>
      <a:spcAft>
        <a:spcPct val="0"/>
      </a:spcAft>
      <a:defRPr sz="2400" kern="1200">
        <a:solidFill>
          <a:schemeClr val="tx1"/>
        </a:solidFill>
        <a:latin typeface="Trebuchet MS" pitchFamily="34" charset="0"/>
        <a:ea typeface="+mn-ea"/>
        <a:cs typeface="+mn-cs"/>
      </a:defRPr>
    </a:lvl1pPr>
    <a:lvl2pPr marL="457200" algn="ctr" rtl="0" eaLnBrk="0" fontAlgn="base" hangingPunct="0">
      <a:spcBef>
        <a:spcPct val="0"/>
      </a:spcBef>
      <a:spcAft>
        <a:spcPct val="0"/>
      </a:spcAft>
      <a:defRPr sz="2400" kern="1200">
        <a:solidFill>
          <a:schemeClr val="tx1"/>
        </a:solidFill>
        <a:latin typeface="Trebuchet MS" pitchFamily="34" charset="0"/>
        <a:ea typeface="+mn-ea"/>
        <a:cs typeface="+mn-cs"/>
      </a:defRPr>
    </a:lvl2pPr>
    <a:lvl3pPr marL="914400" algn="ctr" rtl="0" eaLnBrk="0" fontAlgn="base" hangingPunct="0">
      <a:spcBef>
        <a:spcPct val="0"/>
      </a:spcBef>
      <a:spcAft>
        <a:spcPct val="0"/>
      </a:spcAft>
      <a:defRPr sz="2400" kern="1200">
        <a:solidFill>
          <a:schemeClr val="tx1"/>
        </a:solidFill>
        <a:latin typeface="Trebuchet MS" pitchFamily="34" charset="0"/>
        <a:ea typeface="+mn-ea"/>
        <a:cs typeface="+mn-cs"/>
      </a:defRPr>
    </a:lvl3pPr>
    <a:lvl4pPr marL="1371600" algn="ctr" rtl="0" eaLnBrk="0" fontAlgn="base" hangingPunct="0">
      <a:spcBef>
        <a:spcPct val="0"/>
      </a:spcBef>
      <a:spcAft>
        <a:spcPct val="0"/>
      </a:spcAft>
      <a:defRPr sz="2400" kern="1200">
        <a:solidFill>
          <a:schemeClr val="tx1"/>
        </a:solidFill>
        <a:latin typeface="Trebuchet MS" pitchFamily="34" charset="0"/>
        <a:ea typeface="+mn-ea"/>
        <a:cs typeface="+mn-cs"/>
      </a:defRPr>
    </a:lvl4pPr>
    <a:lvl5pPr marL="1828800" algn="ctr" rtl="0" eaLnBrk="0" fontAlgn="base" hangingPunct="0">
      <a:spcBef>
        <a:spcPct val="0"/>
      </a:spcBef>
      <a:spcAft>
        <a:spcPct val="0"/>
      </a:spcAft>
      <a:defRPr sz="2400" kern="1200">
        <a:solidFill>
          <a:schemeClr val="tx1"/>
        </a:solidFill>
        <a:latin typeface="Trebuchet MS" pitchFamily="34" charset="0"/>
        <a:ea typeface="+mn-ea"/>
        <a:cs typeface="+mn-cs"/>
      </a:defRPr>
    </a:lvl5pPr>
    <a:lvl6pPr marL="2286000" algn="l" defTabSz="914400" rtl="0" eaLnBrk="1" latinLnBrk="0" hangingPunct="1">
      <a:defRPr sz="2400" kern="1200">
        <a:solidFill>
          <a:schemeClr val="tx1"/>
        </a:solidFill>
        <a:latin typeface="Trebuchet MS" pitchFamily="34" charset="0"/>
        <a:ea typeface="+mn-ea"/>
        <a:cs typeface="+mn-cs"/>
      </a:defRPr>
    </a:lvl6pPr>
    <a:lvl7pPr marL="2743200" algn="l" defTabSz="914400" rtl="0" eaLnBrk="1" latinLnBrk="0" hangingPunct="1">
      <a:defRPr sz="2400" kern="1200">
        <a:solidFill>
          <a:schemeClr val="tx1"/>
        </a:solidFill>
        <a:latin typeface="Trebuchet MS" pitchFamily="34" charset="0"/>
        <a:ea typeface="+mn-ea"/>
        <a:cs typeface="+mn-cs"/>
      </a:defRPr>
    </a:lvl7pPr>
    <a:lvl8pPr marL="3200400" algn="l" defTabSz="914400" rtl="0" eaLnBrk="1" latinLnBrk="0" hangingPunct="1">
      <a:defRPr sz="2400" kern="1200">
        <a:solidFill>
          <a:schemeClr val="tx1"/>
        </a:solidFill>
        <a:latin typeface="Trebuchet MS" pitchFamily="34" charset="0"/>
        <a:ea typeface="+mn-ea"/>
        <a:cs typeface="+mn-cs"/>
      </a:defRPr>
    </a:lvl8pPr>
    <a:lvl9pPr marL="3657600" algn="l" defTabSz="914400" rtl="0" eaLnBrk="1" latinLnBrk="0" hangingPunct="1">
      <a:defRPr sz="2400" kern="1200">
        <a:solidFill>
          <a:schemeClr val="tx1"/>
        </a:solidFill>
        <a:latin typeface="Trebuchet M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77D"/>
    <a:srgbClr val="FFF8A3"/>
    <a:srgbClr val="22228B"/>
    <a:srgbClr val="22220D"/>
    <a:srgbClr val="FF5050"/>
    <a:srgbClr val="800000"/>
    <a:srgbClr val="660033"/>
    <a:srgbClr val="808000"/>
    <a:srgbClr val="666633"/>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57" autoAdjust="0"/>
    <p:restoredTop sz="99224" autoAdjust="0"/>
  </p:normalViewPr>
  <p:slideViewPr>
    <p:cSldViewPr>
      <p:cViewPr>
        <p:scale>
          <a:sx n="75" d="100"/>
          <a:sy n="75" d="100"/>
        </p:scale>
        <p:origin x="-562" y="2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6" d="100"/>
          <a:sy n="46" d="100"/>
        </p:scale>
        <p:origin x="-1740" y="-11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pitchFamily="18" charset="0"/>
              </a:defRPr>
            </a:lvl1pPr>
          </a:lstStyle>
          <a:p>
            <a:endParaRPr lang="en-US" dirty="0"/>
          </a:p>
        </p:txBody>
      </p:sp>
      <p:sp>
        <p:nvSpPr>
          <p:cNvPr id="137219" name="Rectangle 3"/>
          <p:cNvSpPr>
            <a:spLocks noGrp="1" noChangeArrowheads="1"/>
          </p:cNvSpPr>
          <p:nvPr>
            <p:ph type="dt" sz="quarter"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dirty="0"/>
          </a:p>
        </p:txBody>
      </p:sp>
      <p:sp>
        <p:nvSpPr>
          <p:cNvPr id="137220" name="Rectangle 4"/>
          <p:cNvSpPr>
            <a:spLocks noGrp="1" noChangeArrowheads="1"/>
          </p:cNvSpPr>
          <p:nvPr>
            <p:ph type="ftr" sz="quarter" idx="2"/>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pitchFamily="18" charset="0"/>
              </a:defRPr>
            </a:lvl1pPr>
          </a:lstStyle>
          <a:p>
            <a:endParaRPr lang="en-US" dirty="0"/>
          </a:p>
        </p:txBody>
      </p:sp>
      <p:sp>
        <p:nvSpPr>
          <p:cNvPr id="137221" name="Rectangle 5"/>
          <p:cNvSpPr>
            <a:spLocks noGrp="1" noChangeArrowheads="1"/>
          </p:cNvSpPr>
          <p:nvPr>
            <p:ph type="sldNum" sz="quarter" idx="3"/>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549B1F76-6878-4880-A4FC-530E5EEC03A1}" type="slidenum">
              <a:rPr lang="en-US"/>
              <a:pPr/>
              <a:t>‹#›</a:t>
            </a:fld>
            <a:endParaRPr lang="en-US" dirty="0"/>
          </a:p>
        </p:txBody>
      </p:sp>
    </p:spTree>
    <p:extLst>
      <p:ext uri="{BB962C8B-B14F-4D97-AF65-F5344CB8AC3E}">
        <p14:creationId xmlns:p14="http://schemas.microsoft.com/office/powerpoint/2010/main" val="2925799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Times" pitchFamily="18" charset="0"/>
              </a:defRPr>
            </a:lvl1pPr>
          </a:lstStyle>
          <a:p>
            <a:endParaRPr lang="en-US" dirty="0"/>
          </a:p>
        </p:txBody>
      </p:sp>
      <p:sp>
        <p:nvSpPr>
          <p:cNvPr id="13315" name="Rectangle 3"/>
          <p:cNvSpPr>
            <a:spLocks noGrp="1" noChangeArrowheads="1"/>
          </p:cNvSpPr>
          <p:nvPr>
            <p:ph type="dt" idx="1"/>
          </p:nvPr>
        </p:nvSpPr>
        <p:spPr bwMode="auto">
          <a:xfrm>
            <a:off x="4142775" y="0"/>
            <a:ext cx="3170717" cy="480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endParaRPr lang="en-US" dirty="0"/>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731179" y="4560302"/>
            <a:ext cx="5852843" cy="432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8" name="Rectangle 6"/>
          <p:cNvSpPr>
            <a:spLocks noGrp="1" noChangeArrowheads="1"/>
          </p:cNvSpPr>
          <p:nvPr>
            <p:ph type="ftr" sz="quarter" idx="4"/>
          </p:nvPr>
        </p:nvSpPr>
        <p:spPr bwMode="auto">
          <a:xfrm>
            <a:off x="0"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Times" pitchFamily="18" charset="0"/>
              </a:defRPr>
            </a:lvl1pPr>
          </a:lstStyle>
          <a:p>
            <a:endParaRPr lang="en-US" dirty="0"/>
          </a:p>
        </p:txBody>
      </p:sp>
      <p:sp>
        <p:nvSpPr>
          <p:cNvPr id="13319" name="Rectangle 7"/>
          <p:cNvSpPr>
            <a:spLocks noGrp="1" noChangeArrowheads="1"/>
          </p:cNvSpPr>
          <p:nvPr>
            <p:ph type="sldNum" sz="quarter" idx="5"/>
          </p:nvPr>
        </p:nvSpPr>
        <p:spPr bwMode="auto">
          <a:xfrm>
            <a:off x="4142775" y="9119068"/>
            <a:ext cx="3170717" cy="48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fld id="{2C1EB4D2-B635-4E59-853A-649F55CF03F8}" type="slidenum">
              <a:rPr lang="en-US"/>
              <a:pPr/>
              <a:t>‹#›</a:t>
            </a:fld>
            <a:endParaRPr lang="en-US" dirty="0"/>
          </a:p>
        </p:txBody>
      </p:sp>
    </p:spTree>
    <p:extLst>
      <p:ext uri="{BB962C8B-B14F-4D97-AF65-F5344CB8AC3E}">
        <p14:creationId xmlns:p14="http://schemas.microsoft.com/office/powerpoint/2010/main" val="40461257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E776A-93D5-4F39-A27E-EBEDFA3696E5}" type="slidenum">
              <a:rPr lang="en-US" smtClean="0"/>
              <a:pPr/>
              <a:t>1</a:t>
            </a:fld>
            <a:endParaRPr lang="en-US" dirty="0"/>
          </a:p>
        </p:txBody>
      </p:sp>
    </p:spTree>
    <p:extLst>
      <p:ext uri="{BB962C8B-B14F-4D97-AF65-F5344CB8AC3E}">
        <p14:creationId xmlns:p14="http://schemas.microsoft.com/office/powerpoint/2010/main" val="2451529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AE776A-93D5-4F39-A27E-EBEDFA3696E5}" type="slidenum">
              <a:rPr lang="en-US" smtClean="0"/>
              <a:pPr/>
              <a:t>2</a:t>
            </a:fld>
            <a:endParaRPr lang="en-US" dirty="0"/>
          </a:p>
        </p:txBody>
      </p:sp>
    </p:spTree>
    <p:extLst>
      <p:ext uri="{BB962C8B-B14F-4D97-AF65-F5344CB8AC3E}">
        <p14:creationId xmlns:p14="http://schemas.microsoft.com/office/powerpoint/2010/main" val="245152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investors have</a:t>
            </a:r>
            <a:r>
              <a:rPr lang="en-US" baseline="0" dirty="0" smtClean="0"/>
              <a:t> had a </a:t>
            </a:r>
            <a:r>
              <a:rPr lang="en-US" dirty="0" smtClean="0"/>
              <a:t>long and complicated relationship with culture. For a long time, we didn't much notice. The business of business was creating useful things. As long as we were making, say, good hammers, culture didn't really matter. Sure we localized investment</a:t>
            </a:r>
            <a:r>
              <a:rPr lang="en-US" baseline="0" dirty="0" smtClean="0"/>
              <a:t> funds to local conditions, regulatory framework, nature of the deal flow.  </a:t>
            </a:r>
            <a:endParaRPr lang="en-US" dirty="0" smtClean="0"/>
          </a:p>
          <a:p>
            <a:r>
              <a:rPr lang="en-US" dirty="0" smtClean="0"/>
              <a:t>But when we try and solve the valley of death,</a:t>
            </a:r>
            <a:r>
              <a:rPr lang="en-US" baseline="0" dirty="0" smtClean="0"/>
              <a:t> we need to pay attention to culture and how it shapes the behaviors of investors in the markets we’re trying to impact and how incentives are not the right solution.  </a:t>
            </a:r>
            <a:endParaRPr lang="en-US" dirty="0"/>
          </a:p>
        </p:txBody>
      </p:sp>
      <p:sp>
        <p:nvSpPr>
          <p:cNvPr id="4" name="Slide Number Placeholder 3"/>
          <p:cNvSpPr>
            <a:spLocks noGrp="1"/>
          </p:cNvSpPr>
          <p:nvPr>
            <p:ph type="sldNum" sz="quarter" idx="10"/>
          </p:nvPr>
        </p:nvSpPr>
        <p:spPr/>
        <p:txBody>
          <a:bodyPr/>
          <a:lstStyle/>
          <a:p>
            <a:fld id="{41AE776A-93D5-4F39-A27E-EBEDFA3696E5}" type="slidenum">
              <a:rPr lang="en-US" smtClean="0"/>
              <a:pPr/>
              <a:t>3</a:t>
            </a:fld>
            <a:endParaRPr lang="en-US" dirty="0"/>
          </a:p>
        </p:txBody>
      </p:sp>
    </p:spTree>
    <p:extLst>
      <p:ext uri="{BB962C8B-B14F-4D97-AF65-F5344CB8AC3E}">
        <p14:creationId xmlns:p14="http://schemas.microsoft.com/office/powerpoint/2010/main" val="245152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AE776A-93D5-4F39-A27E-EBEDFA3696E5}" type="slidenum">
              <a:rPr lang="en-US" smtClean="0"/>
              <a:pPr/>
              <a:t>7</a:t>
            </a:fld>
            <a:endParaRPr lang="en-US" dirty="0"/>
          </a:p>
        </p:txBody>
      </p:sp>
    </p:spTree>
    <p:extLst>
      <p:ext uri="{BB962C8B-B14F-4D97-AF65-F5344CB8AC3E}">
        <p14:creationId xmlns:p14="http://schemas.microsoft.com/office/powerpoint/2010/main" val="2451529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AE776A-93D5-4F39-A27E-EBEDFA3696E5}" type="slidenum">
              <a:rPr lang="en-US" smtClean="0"/>
              <a:pPr/>
              <a:t>8</a:t>
            </a:fld>
            <a:endParaRPr lang="en-US" dirty="0"/>
          </a:p>
        </p:txBody>
      </p:sp>
    </p:spTree>
    <p:extLst>
      <p:ext uri="{BB962C8B-B14F-4D97-AF65-F5344CB8AC3E}">
        <p14:creationId xmlns:p14="http://schemas.microsoft.com/office/powerpoint/2010/main" val="245152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B4D2-B635-4E59-853A-649F55CF03F8}" type="slidenum">
              <a:rPr lang="en-US" smtClean="0"/>
              <a:pPr/>
              <a:t>9</a:t>
            </a:fld>
            <a:endParaRPr lang="en-US" dirty="0"/>
          </a:p>
        </p:txBody>
      </p:sp>
    </p:spTree>
    <p:extLst>
      <p:ext uri="{BB962C8B-B14F-4D97-AF65-F5344CB8AC3E}">
        <p14:creationId xmlns:p14="http://schemas.microsoft.com/office/powerpoint/2010/main" val="621341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1EB4D2-B635-4E59-853A-649F55CF03F8}" type="slidenum">
              <a:rPr lang="en-US" smtClean="0"/>
              <a:pPr/>
              <a:t>10</a:t>
            </a:fld>
            <a:endParaRPr lang="en-US" dirty="0"/>
          </a:p>
        </p:txBody>
      </p:sp>
    </p:spTree>
    <p:extLst>
      <p:ext uri="{BB962C8B-B14F-4D97-AF65-F5344CB8AC3E}">
        <p14:creationId xmlns:p14="http://schemas.microsoft.com/office/powerpoint/2010/main" val="62134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t>16-19 November 2009</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6" name="Slide Number Placeholder 5"/>
          <p:cNvSpPr>
            <a:spLocks noGrp="1"/>
          </p:cNvSpPr>
          <p:nvPr>
            <p:ph type="sldNum" sz="quarter" idx="12"/>
          </p:nvPr>
        </p:nvSpPr>
        <p:spPr/>
        <p:txBody>
          <a:bodyPr/>
          <a:lstStyle>
            <a:lvl1pPr>
              <a:defRPr/>
            </a:lvl1pPr>
          </a:lstStyle>
          <a:p>
            <a:fld id="{4BAFF9D3-D35C-4AF2-BAAD-62DC33159EE3}" type="slidenum">
              <a:rPr lang="en-US"/>
              <a:pPr/>
              <a:t>‹#›</a:t>
            </a:fld>
            <a:r>
              <a:rPr lang="en-US" dirty="0"/>
              <a:t>1</a:t>
            </a:r>
          </a:p>
        </p:txBody>
      </p:sp>
    </p:spTree>
    <p:extLst>
      <p:ext uri="{BB962C8B-B14F-4D97-AF65-F5344CB8AC3E}">
        <p14:creationId xmlns:p14="http://schemas.microsoft.com/office/powerpoint/2010/main" val="4218940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16-19 November 2009</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6" name="Slide Number Placeholder 5"/>
          <p:cNvSpPr>
            <a:spLocks noGrp="1"/>
          </p:cNvSpPr>
          <p:nvPr>
            <p:ph type="sldNum" sz="quarter" idx="12"/>
          </p:nvPr>
        </p:nvSpPr>
        <p:spPr/>
        <p:txBody>
          <a:bodyPr/>
          <a:lstStyle>
            <a:lvl1pPr>
              <a:defRPr/>
            </a:lvl1pPr>
          </a:lstStyle>
          <a:p>
            <a:fld id="{0EB84812-2207-40F5-84F3-3947C0842EEA}" type="slidenum">
              <a:rPr lang="en-US"/>
              <a:pPr/>
              <a:t>‹#›</a:t>
            </a:fld>
            <a:r>
              <a:rPr lang="en-US" dirty="0"/>
              <a:t>1</a:t>
            </a:r>
          </a:p>
        </p:txBody>
      </p:sp>
    </p:spTree>
    <p:extLst>
      <p:ext uri="{BB962C8B-B14F-4D97-AF65-F5344CB8AC3E}">
        <p14:creationId xmlns:p14="http://schemas.microsoft.com/office/powerpoint/2010/main" val="743068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16-19 November 2009</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6" name="Slide Number Placeholder 5"/>
          <p:cNvSpPr>
            <a:spLocks noGrp="1"/>
          </p:cNvSpPr>
          <p:nvPr>
            <p:ph type="sldNum" sz="quarter" idx="12"/>
          </p:nvPr>
        </p:nvSpPr>
        <p:spPr/>
        <p:txBody>
          <a:bodyPr/>
          <a:lstStyle>
            <a:lvl1pPr>
              <a:defRPr/>
            </a:lvl1pPr>
          </a:lstStyle>
          <a:p>
            <a:fld id="{17D253A5-64EF-4E16-A488-680D9D376107}" type="slidenum">
              <a:rPr lang="en-US"/>
              <a:pPr/>
              <a:t>‹#›</a:t>
            </a:fld>
            <a:r>
              <a:rPr lang="en-US" dirty="0"/>
              <a:t>1</a:t>
            </a:r>
          </a:p>
        </p:txBody>
      </p:sp>
    </p:spTree>
    <p:extLst>
      <p:ext uri="{BB962C8B-B14F-4D97-AF65-F5344CB8AC3E}">
        <p14:creationId xmlns:p14="http://schemas.microsoft.com/office/powerpoint/2010/main" val="354460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dirty="0" smtClean="0"/>
              <a:t>16-19 November 2009</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6" name="Slide Number Placeholder 5"/>
          <p:cNvSpPr>
            <a:spLocks noGrp="1"/>
          </p:cNvSpPr>
          <p:nvPr>
            <p:ph type="sldNum" sz="quarter" idx="12"/>
          </p:nvPr>
        </p:nvSpPr>
        <p:spPr/>
        <p:txBody>
          <a:bodyPr/>
          <a:lstStyle>
            <a:lvl1pPr>
              <a:defRPr/>
            </a:lvl1pPr>
          </a:lstStyle>
          <a:p>
            <a:fld id="{557CCA3C-4F49-4F0A-8B6E-3F62AAF98DB0}" type="slidenum">
              <a:rPr lang="en-US"/>
              <a:pPr/>
              <a:t>‹#›</a:t>
            </a:fld>
            <a:r>
              <a:rPr lang="en-US" dirty="0"/>
              <a:t>1</a:t>
            </a:r>
          </a:p>
        </p:txBody>
      </p:sp>
    </p:spTree>
    <p:extLst>
      <p:ext uri="{BB962C8B-B14F-4D97-AF65-F5344CB8AC3E}">
        <p14:creationId xmlns:p14="http://schemas.microsoft.com/office/powerpoint/2010/main" val="2462382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dirty="0" smtClean="0"/>
              <a:t>16-19 November 2009</a:t>
            </a:r>
            <a:endParaRPr lang="en-US" dirty="0"/>
          </a:p>
        </p:txBody>
      </p:sp>
      <p:sp>
        <p:nvSpPr>
          <p:cNvPr id="5" name="Footer Placeholder 4"/>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6" name="Slide Number Placeholder 5"/>
          <p:cNvSpPr>
            <a:spLocks noGrp="1"/>
          </p:cNvSpPr>
          <p:nvPr>
            <p:ph type="sldNum" sz="quarter" idx="12"/>
          </p:nvPr>
        </p:nvSpPr>
        <p:spPr/>
        <p:txBody>
          <a:bodyPr/>
          <a:lstStyle>
            <a:lvl1pPr>
              <a:defRPr/>
            </a:lvl1pPr>
          </a:lstStyle>
          <a:p>
            <a:fld id="{8B9A3F60-93C2-4F0F-AA2F-3F2DD789C36E}" type="slidenum">
              <a:rPr lang="en-US"/>
              <a:pPr/>
              <a:t>‹#›</a:t>
            </a:fld>
            <a:r>
              <a:rPr lang="en-US" dirty="0"/>
              <a:t>1</a:t>
            </a:r>
          </a:p>
        </p:txBody>
      </p:sp>
    </p:spTree>
    <p:extLst>
      <p:ext uri="{BB962C8B-B14F-4D97-AF65-F5344CB8AC3E}">
        <p14:creationId xmlns:p14="http://schemas.microsoft.com/office/powerpoint/2010/main" val="2284816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dirty="0" smtClean="0"/>
              <a:t>16-19 November 2009</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7" name="Slide Number Placeholder 6"/>
          <p:cNvSpPr>
            <a:spLocks noGrp="1"/>
          </p:cNvSpPr>
          <p:nvPr>
            <p:ph type="sldNum" sz="quarter" idx="12"/>
          </p:nvPr>
        </p:nvSpPr>
        <p:spPr/>
        <p:txBody>
          <a:bodyPr/>
          <a:lstStyle>
            <a:lvl1pPr>
              <a:defRPr/>
            </a:lvl1pPr>
          </a:lstStyle>
          <a:p>
            <a:fld id="{B09FA765-D1A1-4B70-9FAC-0B101DFA914E}" type="slidenum">
              <a:rPr lang="en-US"/>
              <a:pPr/>
              <a:t>‹#›</a:t>
            </a:fld>
            <a:r>
              <a:rPr lang="en-US" dirty="0"/>
              <a:t>1</a:t>
            </a:r>
          </a:p>
        </p:txBody>
      </p:sp>
    </p:spTree>
    <p:extLst>
      <p:ext uri="{BB962C8B-B14F-4D97-AF65-F5344CB8AC3E}">
        <p14:creationId xmlns:p14="http://schemas.microsoft.com/office/powerpoint/2010/main" val="320059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dirty="0" smtClean="0"/>
              <a:t>16-19 November 2009</a:t>
            </a:r>
            <a:endParaRPr lang="en-US" dirty="0"/>
          </a:p>
        </p:txBody>
      </p:sp>
      <p:sp>
        <p:nvSpPr>
          <p:cNvPr id="8" name="Footer Placeholder 7"/>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9" name="Slide Number Placeholder 8"/>
          <p:cNvSpPr>
            <a:spLocks noGrp="1"/>
          </p:cNvSpPr>
          <p:nvPr>
            <p:ph type="sldNum" sz="quarter" idx="12"/>
          </p:nvPr>
        </p:nvSpPr>
        <p:spPr/>
        <p:txBody>
          <a:bodyPr/>
          <a:lstStyle>
            <a:lvl1pPr>
              <a:defRPr/>
            </a:lvl1pPr>
          </a:lstStyle>
          <a:p>
            <a:fld id="{A9217365-9D69-465B-ABD4-7AF50AC86D85}" type="slidenum">
              <a:rPr lang="en-US"/>
              <a:pPr/>
              <a:t>‹#›</a:t>
            </a:fld>
            <a:r>
              <a:rPr lang="en-US" dirty="0"/>
              <a:t>1</a:t>
            </a:r>
          </a:p>
        </p:txBody>
      </p:sp>
    </p:spTree>
    <p:extLst>
      <p:ext uri="{BB962C8B-B14F-4D97-AF65-F5344CB8AC3E}">
        <p14:creationId xmlns:p14="http://schemas.microsoft.com/office/powerpoint/2010/main" val="188398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dirty="0" smtClean="0"/>
              <a:t>16-19 November 2009</a:t>
            </a:r>
            <a:endParaRPr lang="en-US" dirty="0"/>
          </a:p>
        </p:txBody>
      </p:sp>
      <p:sp>
        <p:nvSpPr>
          <p:cNvPr id="4" name="Footer Placeholder 3"/>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5" name="Slide Number Placeholder 4"/>
          <p:cNvSpPr>
            <a:spLocks noGrp="1"/>
          </p:cNvSpPr>
          <p:nvPr>
            <p:ph type="sldNum" sz="quarter" idx="12"/>
          </p:nvPr>
        </p:nvSpPr>
        <p:spPr/>
        <p:txBody>
          <a:bodyPr/>
          <a:lstStyle>
            <a:lvl1pPr>
              <a:defRPr/>
            </a:lvl1pPr>
          </a:lstStyle>
          <a:p>
            <a:fld id="{08AE26F5-334A-4120-9F8B-7215EB8A8344}" type="slidenum">
              <a:rPr lang="en-US"/>
              <a:pPr/>
              <a:t>‹#›</a:t>
            </a:fld>
            <a:r>
              <a:rPr lang="en-US" dirty="0"/>
              <a:t>1</a:t>
            </a:r>
          </a:p>
        </p:txBody>
      </p:sp>
    </p:spTree>
    <p:extLst>
      <p:ext uri="{BB962C8B-B14F-4D97-AF65-F5344CB8AC3E}">
        <p14:creationId xmlns:p14="http://schemas.microsoft.com/office/powerpoint/2010/main" val="171696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dirty="0" smtClean="0"/>
              <a:t>16-19 November 2009</a:t>
            </a:r>
            <a:endParaRPr lang="en-US" dirty="0"/>
          </a:p>
        </p:txBody>
      </p:sp>
      <p:sp>
        <p:nvSpPr>
          <p:cNvPr id="3" name="Footer Placeholder 2"/>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4" name="Slide Number Placeholder 3"/>
          <p:cNvSpPr>
            <a:spLocks noGrp="1"/>
          </p:cNvSpPr>
          <p:nvPr>
            <p:ph type="sldNum" sz="quarter" idx="12"/>
          </p:nvPr>
        </p:nvSpPr>
        <p:spPr/>
        <p:txBody>
          <a:bodyPr/>
          <a:lstStyle>
            <a:lvl1pPr>
              <a:defRPr/>
            </a:lvl1pPr>
          </a:lstStyle>
          <a:p>
            <a:fld id="{67E22075-7E7C-405B-BEC5-130E4F7362DA}" type="slidenum">
              <a:rPr lang="en-US"/>
              <a:pPr/>
              <a:t>‹#›</a:t>
            </a:fld>
            <a:r>
              <a:rPr lang="en-US" dirty="0"/>
              <a:t>1</a:t>
            </a:r>
          </a:p>
        </p:txBody>
      </p:sp>
    </p:spTree>
    <p:extLst>
      <p:ext uri="{BB962C8B-B14F-4D97-AF65-F5344CB8AC3E}">
        <p14:creationId xmlns:p14="http://schemas.microsoft.com/office/powerpoint/2010/main" val="1192779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16-19 November 2009</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7" name="Slide Number Placeholder 6"/>
          <p:cNvSpPr>
            <a:spLocks noGrp="1"/>
          </p:cNvSpPr>
          <p:nvPr>
            <p:ph type="sldNum" sz="quarter" idx="12"/>
          </p:nvPr>
        </p:nvSpPr>
        <p:spPr/>
        <p:txBody>
          <a:bodyPr/>
          <a:lstStyle>
            <a:lvl1pPr>
              <a:defRPr/>
            </a:lvl1pPr>
          </a:lstStyle>
          <a:p>
            <a:fld id="{727AF577-E16B-4C3C-9A35-609AFFFC42A6}" type="slidenum">
              <a:rPr lang="en-US"/>
              <a:pPr/>
              <a:t>‹#›</a:t>
            </a:fld>
            <a:r>
              <a:rPr lang="en-US" dirty="0"/>
              <a:t>1</a:t>
            </a:r>
          </a:p>
        </p:txBody>
      </p:sp>
    </p:spTree>
    <p:extLst>
      <p:ext uri="{BB962C8B-B14F-4D97-AF65-F5344CB8AC3E}">
        <p14:creationId xmlns:p14="http://schemas.microsoft.com/office/powerpoint/2010/main" val="2654775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dirty="0" smtClean="0"/>
              <a:t>16-19 November 2009</a:t>
            </a:r>
            <a:endParaRPr lang="en-US" dirty="0"/>
          </a:p>
        </p:txBody>
      </p:sp>
      <p:sp>
        <p:nvSpPr>
          <p:cNvPr id="6" name="Footer Placeholder 5"/>
          <p:cNvSpPr>
            <a:spLocks noGrp="1"/>
          </p:cNvSpPr>
          <p:nvPr>
            <p:ph type="ftr" sz="quarter" idx="11"/>
          </p:nvPr>
        </p:nvSpPr>
        <p:spPr/>
        <p:txBody>
          <a:bodyPr/>
          <a:lstStyle>
            <a:lvl1pPr>
              <a:defRPr/>
            </a:lvl1pPr>
          </a:lstStyle>
          <a:p>
            <a:r>
              <a:rPr lang="en-US" dirty="0" smtClean="0"/>
              <a:t>www.IVIpe.com</a:t>
            </a:r>
          </a:p>
          <a:p>
            <a:r>
              <a:rPr lang="en-US" dirty="0" smtClean="0"/>
              <a:t>Info@IVIpe.com</a:t>
            </a:r>
            <a:endParaRPr lang="en-US" dirty="0"/>
          </a:p>
        </p:txBody>
      </p:sp>
      <p:sp>
        <p:nvSpPr>
          <p:cNvPr id="7" name="Slide Number Placeholder 6"/>
          <p:cNvSpPr>
            <a:spLocks noGrp="1"/>
          </p:cNvSpPr>
          <p:nvPr>
            <p:ph type="sldNum" sz="quarter" idx="12"/>
          </p:nvPr>
        </p:nvSpPr>
        <p:spPr/>
        <p:txBody>
          <a:bodyPr/>
          <a:lstStyle>
            <a:lvl1pPr>
              <a:defRPr/>
            </a:lvl1pPr>
          </a:lstStyle>
          <a:p>
            <a:fld id="{7B8DC0AD-39F4-4DEF-8A15-63F56DEF753C}" type="slidenum">
              <a:rPr lang="en-US"/>
              <a:pPr/>
              <a:t>‹#›</a:t>
            </a:fld>
            <a:r>
              <a:rPr lang="en-US" dirty="0"/>
              <a:t>1</a:t>
            </a:r>
          </a:p>
        </p:txBody>
      </p:sp>
    </p:spTree>
    <p:extLst>
      <p:ext uri="{BB962C8B-B14F-4D97-AF65-F5344CB8AC3E}">
        <p14:creationId xmlns:p14="http://schemas.microsoft.com/office/powerpoint/2010/main" val="1700582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99"/>
            </a:gs>
            <a:gs pos="100000">
              <a:srgbClr val="FFFFCC"/>
            </a:gs>
          </a:gsLst>
          <a:lin ang="18900000" scaled="1"/>
        </a:gradFill>
        <a:effectLst/>
      </p:bgPr>
    </p:bg>
    <p:spTree>
      <p:nvGrpSpPr>
        <p:cNvPr id="1" name=""/>
        <p:cNvGrpSpPr/>
        <p:nvPr/>
      </p:nvGrpSpPr>
      <p:grpSpPr>
        <a:xfrm>
          <a:off x="0" y="0"/>
          <a:ext cx="0" cy="0"/>
          <a:chOff x="0" y="0"/>
          <a:chExt cx="0" cy="0"/>
        </a:xfrm>
      </p:grpSpPr>
      <p:pic>
        <p:nvPicPr>
          <p:cNvPr id="1056"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1219200" y="304800"/>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mn-lt"/>
              </a:defRPr>
            </a:lvl1pPr>
          </a:lstStyle>
          <a:p>
            <a:r>
              <a:rPr lang="en-US" dirty="0" smtClean="0"/>
              <a:t>19 June 2010</a:t>
            </a: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r>
              <a:rPr lang="en-US" dirty="0" smtClean="0"/>
              <a:t>www.IVIpe.com</a:t>
            </a:r>
          </a:p>
          <a:p>
            <a:r>
              <a:rPr lang="en-US" dirty="0" smtClean="0"/>
              <a:t>Info@IVIpe.com</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FF26D8D-F112-47FC-97DC-56E90B96D38D}" type="slidenum">
              <a:rPr lang="en-US"/>
              <a:pPr/>
              <a:t>‹#›</a:t>
            </a:fld>
            <a:r>
              <a:rPr lang="en-US" dirty="0"/>
              <a:t>1</a:t>
            </a:r>
          </a:p>
        </p:txBody>
      </p:sp>
      <p:sp>
        <p:nvSpPr>
          <p:cNvPr id="1031" name="Rectangle 7"/>
          <p:cNvSpPr>
            <a:spLocks noChangeArrowheads="1"/>
          </p:cNvSpPr>
          <p:nvPr/>
        </p:nvSpPr>
        <p:spPr bwMode="auto">
          <a:xfrm>
            <a:off x="0" y="0"/>
            <a:ext cx="9144000" cy="76200"/>
          </a:xfrm>
          <a:prstGeom prst="rect">
            <a:avLst/>
          </a:prstGeom>
          <a:gradFill rotWithShape="0">
            <a:gsLst>
              <a:gs pos="0">
                <a:srgbClr val="660033"/>
              </a:gs>
              <a:gs pos="100000">
                <a:srgbClr val="808000"/>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2" name="Rectangle 8"/>
          <p:cNvSpPr>
            <a:spLocks noChangeArrowheads="1"/>
          </p:cNvSpPr>
          <p:nvPr/>
        </p:nvSpPr>
        <p:spPr bwMode="auto">
          <a:xfrm>
            <a:off x="0" y="6781800"/>
            <a:ext cx="9144000" cy="76200"/>
          </a:xfrm>
          <a:prstGeom prst="rect">
            <a:avLst/>
          </a:prstGeom>
          <a:gradFill rotWithShape="0">
            <a:gsLst>
              <a:gs pos="0">
                <a:srgbClr val="808000"/>
              </a:gs>
              <a:gs pos="100000">
                <a:srgbClr val="6600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7" name="Line 23"/>
          <p:cNvSpPr>
            <a:spLocks noChangeShapeType="1"/>
          </p:cNvSpPr>
          <p:nvPr/>
        </p:nvSpPr>
        <p:spPr bwMode="auto">
          <a:xfrm>
            <a:off x="5029200" y="6248400"/>
            <a:ext cx="4114800" cy="0"/>
          </a:xfrm>
          <a:prstGeom prst="line">
            <a:avLst/>
          </a:prstGeom>
          <a:noFill/>
          <a:ln w="38100">
            <a:solidFill>
              <a:srgbClr val="8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8" name="Line 24"/>
          <p:cNvSpPr>
            <a:spLocks noChangeShapeType="1"/>
          </p:cNvSpPr>
          <p:nvPr/>
        </p:nvSpPr>
        <p:spPr bwMode="auto">
          <a:xfrm>
            <a:off x="5181600" y="6172200"/>
            <a:ext cx="3962400" cy="0"/>
          </a:xfrm>
          <a:prstGeom prst="line">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49" name="Line 25"/>
          <p:cNvSpPr>
            <a:spLocks noChangeShapeType="1"/>
          </p:cNvSpPr>
          <p:nvPr/>
        </p:nvSpPr>
        <p:spPr bwMode="auto">
          <a:xfrm>
            <a:off x="5334000" y="6096000"/>
            <a:ext cx="3810000" cy="0"/>
          </a:xfrm>
          <a:prstGeom prst="line">
            <a:avLst/>
          </a:prstGeom>
          <a:noFill/>
          <a:ln w="19050">
            <a:solidFill>
              <a:srgbClr val="8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hyperlink" Target="http://scalingupinnovation.com/wp-content/uploads/2011/03/Scaling-Up-Innovation-L.America-edition-Harvard-Business-Review-in-Spanish.pdf" TargetMode="External"/><Relationship Id="rId13" Type="http://schemas.openxmlformats.org/officeDocument/2006/relationships/image" Target="../media/image38.jpeg"/><Relationship Id="rId18" Type="http://schemas.openxmlformats.org/officeDocument/2006/relationships/hyperlink" Target="http://scalingupinnovation.com/wp-content/uploads/2013/01/Final-More-Edisons-Needed-Not-Einsteins-For-Distribution.pdf" TargetMode="External"/><Relationship Id="rId26" Type="http://schemas.openxmlformats.org/officeDocument/2006/relationships/hyperlink" Target="http://scalingupinnovation.com/wp-content/uploads/2013/01/ISCB-Grant-Award-Slides-2011.pdf" TargetMode="External"/><Relationship Id="rId3" Type="http://schemas.openxmlformats.org/officeDocument/2006/relationships/hyperlink" Target="http://scalingupinnovation.com/wp-content/uploads/2011/03/Scaling-Up-Innovation-Harvard-Business-Review-in-Russian.pdf" TargetMode="External"/><Relationship Id="rId21" Type="http://schemas.openxmlformats.org/officeDocument/2006/relationships/image" Target="../media/image42.jpeg"/><Relationship Id="rId7" Type="http://schemas.openxmlformats.org/officeDocument/2006/relationships/hyperlink" Target="http://scalingupinnovation.com/wp-content/uploads/2011/03/Nastas-Article-Hungarian-Edition-Harvard-Bus-Review.pdf" TargetMode="External"/><Relationship Id="rId12" Type="http://schemas.openxmlformats.org/officeDocument/2006/relationships/hyperlink" Target="http://scalingupinnovation.com/wp-content/uploads/2011/01/Only-English-IVI-VC-in-Russian-Tech-in-Hart-EP-Magazine.pdf" TargetMode="External"/><Relationship Id="rId17" Type="http://schemas.openxmlformats.org/officeDocument/2006/relationships/image" Target="../media/image40.png"/><Relationship Id="rId25" Type="http://schemas.openxmlformats.org/officeDocument/2006/relationships/image" Target="../media/image44.jpeg"/><Relationship Id="rId2" Type="http://schemas.openxmlformats.org/officeDocument/2006/relationships/notesSlide" Target="../notesSlides/notesSlide7.xml"/><Relationship Id="rId16" Type="http://schemas.openxmlformats.org/officeDocument/2006/relationships/hyperlink" Target="http://scalingupinnovation.com/wp-content/uploads/2013/01/Lecture-Module-1-Entrepreneurship-Engines-that-Power-an-Economy-Forward.pdf" TargetMode="External"/><Relationship Id="rId20" Type="http://schemas.openxmlformats.org/officeDocument/2006/relationships/hyperlink" Target="http://scalingupinnovation.com/wp-content/uploads/2013/01/Financiing-Innovation-in-Croatia-for-Uploading.pdf" TargetMode="External"/><Relationship Id="rId29" Type="http://schemas.openxmlformats.org/officeDocument/2006/relationships/image" Target="../media/image46.jpeg"/><Relationship Id="rId1" Type="http://schemas.openxmlformats.org/officeDocument/2006/relationships/slideLayout" Target="../slideLayouts/slideLayout4.xml"/><Relationship Id="rId6" Type="http://schemas.openxmlformats.org/officeDocument/2006/relationships/hyperlink" Target="http://scalingupinnovation.com/wp-content/uploads/2011/01/English-translation-Nastas-GoForward-Plan-in-Harvard-Bus-Review.pdf" TargetMode="External"/><Relationship Id="rId11" Type="http://schemas.openxmlformats.org/officeDocument/2006/relationships/image" Target="../media/image37.jpeg"/><Relationship Id="rId24" Type="http://schemas.openxmlformats.org/officeDocument/2006/relationships/hyperlink" Target="http://scalingupinnovation.com/wp-content/uploads/2013/01/Final-Grant-Awards-in-Kazakhstan-June-2012.pdf" TargetMode="External"/><Relationship Id="rId32" Type="http://schemas.openxmlformats.org/officeDocument/2006/relationships/image" Target="../media/image47.jpeg"/><Relationship Id="rId5" Type="http://schemas.openxmlformats.org/officeDocument/2006/relationships/hyperlink" Target="http://www.ivipe.com/ivi/pages/Scaling_Up_Innovation_in_Russia_Investment_Review.pdf" TargetMode="External"/><Relationship Id="rId15" Type="http://schemas.openxmlformats.org/officeDocument/2006/relationships/image" Target="../media/image39.jpeg"/><Relationship Id="rId23" Type="http://schemas.openxmlformats.org/officeDocument/2006/relationships/image" Target="../media/image43.png"/><Relationship Id="rId28" Type="http://schemas.openxmlformats.org/officeDocument/2006/relationships/hyperlink" Target="http://scalingupinnovation.com/wp-content/uploads/2012/01/Bridging-the-Valley-of-Death-Nastas-Presentation-at-World-Bank-IFC-compressedversion.pdf" TargetMode="External"/><Relationship Id="rId10" Type="http://schemas.openxmlformats.org/officeDocument/2006/relationships/hyperlink" Target="http://scalingupinnovation.com/wp-content/uploads/2011/01/New-Directions-In-EuropeanPrivateEquity-by-Nastas.pdf" TargetMode="External"/><Relationship Id="rId19" Type="http://schemas.openxmlformats.org/officeDocument/2006/relationships/image" Target="../media/image41.jpeg"/><Relationship Id="rId31" Type="http://schemas.openxmlformats.org/officeDocument/2006/relationships/hyperlink" Target="http://scalingupinnovation.com/wp-content/uploads/2013/02/Nastas-Thomas-2012-English-Language-Resume.pdf" TargetMode="External"/><Relationship Id="rId4" Type="http://schemas.openxmlformats.org/officeDocument/2006/relationships/image" Target="../media/image36.jpeg"/><Relationship Id="rId9" Type="http://schemas.openxmlformats.org/officeDocument/2006/relationships/hyperlink" Target="http://www.atdforum.org/spip.php?article243" TargetMode="External"/><Relationship Id="rId14" Type="http://schemas.openxmlformats.org/officeDocument/2006/relationships/hyperlink" Target="http://scalingupinnovation.com/wp-content/uploads/2011/01/Nastas-Article-Scaling-Up-Innovation.pdf" TargetMode="External"/><Relationship Id="rId22" Type="http://schemas.openxmlformats.org/officeDocument/2006/relationships/hyperlink" Target="http://scalingupinnovation.com/wp-content/uploads/2013/01/Path-to-Commercialization.pdf" TargetMode="External"/><Relationship Id="rId27" Type="http://schemas.openxmlformats.org/officeDocument/2006/relationships/image" Target="../media/image45.jpeg"/><Relationship Id="rId30" Type="http://schemas.openxmlformats.org/officeDocument/2006/relationships/image" Target="cid:image012.jpg@01CCC6EB.0DC4B07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image" Target="../media/image12.jpeg"/><Relationship Id="rId15" Type="http://schemas.openxmlformats.org/officeDocument/2006/relationships/image" Target="../media/image21.pn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hyperlink" Target="http://www.rusventure.ru/ru/"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calingupinnovation.com/wp-content/uploads/2012/11/Nastas-experience-by-deal-structure.jpg" TargetMode="External"/><Relationship Id="rId13" Type="http://schemas.openxmlformats.org/officeDocument/2006/relationships/hyperlink" Target="http://scalingupinnovation.com/wp-content/uploads/2013/01/ISCB-Grant-Award-Slides-2011.pdf" TargetMode="External"/><Relationship Id="rId3" Type="http://schemas.openxmlformats.org/officeDocument/2006/relationships/hyperlink" Target="http://singularityhub.com/2012/08/23/exclusive-21-proposals-for-a-better-future-from-singularity-us-2012-class/" TargetMode="External"/><Relationship Id="rId7" Type="http://schemas.openxmlformats.org/officeDocument/2006/relationships/hyperlink" Target="http://scalingupinnovation.com/wp-content/uploads/2012/05/Nastas-Funds.jpg" TargetMode="External"/><Relationship Id="rId12" Type="http://schemas.openxmlformats.org/officeDocument/2006/relationships/hyperlink" Target="http://scalingupinnovation.com/wp-content/uploads/2013/01/Accomplishments-and-Results-of-Nastas-in-SME-Bank-Lending-Programs-in-Emerging-Markets.pdf" TargetMode="External"/><Relationship Id="rId2" Type="http://schemas.openxmlformats.org/officeDocument/2006/relationships/image" Target="../media/image22.JPG"/><Relationship Id="rId16" Type="http://schemas.openxmlformats.org/officeDocument/2006/relationships/hyperlink" Target="http://scalingupinnovation.com/wp-content/uploads/2012/10/Nastas-Final-Report-to-Rusnano+-MoUs.pdf" TargetMode="External"/><Relationship Id="rId1" Type="http://schemas.openxmlformats.org/officeDocument/2006/relationships/slideLayout" Target="../slideLayouts/slideLayout4.xml"/><Relationship Id="rId6" Type="http://schemas.openxmlformats.org/officeDocument/2006/relationships/hyperlink" Target="http://scalingupinnovation.com/wp-content/uploads/2012/05/Nastas-Ltrs-of-Confirmation-in-English.pdf" TargetMode="External"/><Relationship Id="rId11" Type="http://schemas.openxmlformats.org/officeDocument/2006/relationships/hyperlink" Target="http://scalingupinnovation.com/wp-content/uploads/2013/01/IVI-Training-Implementing-the-TPF-Model-in-Europe.pdf" TargetMode="External"/><Relationship Id="rId5" Type="http://schemas.openxmlformats.org/officeDocument/2006/relationships/hyperlink" Target="http://scalingupinnovation.com/wp-content/uploads/2012/09/Tom-Nastas-Board-of-Directors-Appointments-English1.pdf" TargetMode="External"/><Relationship Id="rId15" Type="http://schemas.openxmlformats.org/officeDocument/2006/relationships/hyperlink" Target="http://scalingupinnovation.com/wp-content/uploads/2012/10/Nastas-Final-Report-to-Rusnano-23-June-2010.pdf" TargetMode="External"/><Relationship Id="rId10" Type="http://schemas.openxmlformats.org/officeDocument/2006/relationships/hyperlink" Target="http://www.ivipe.com/ivi/pages/reason4.htm" TargetMode="External"/><Relationship Id="rId4" Type="http://schemas.openxmlformats.org/officeDocument/2006/relationships/hyperlink" Target="http://unreasonableinstitute.org/profile/tnastas/" TargetMode="External"/><Relationship Id="rId9" Type="http://schemas.openxmlformats.org/officeDocument/2006/relationships/hyperlink" Target="http://scalingupinnovation.com/wp-content/uploads/2013/01/Training-docs-of-Nastas.pdf" TargetMode="External"/><Relationship Id="rId14" Type="http://schemas.openxmlformats.org/officeDocument/2006/relationships/hyperlink" Target="http://scalingupinnovation.com/wp-content/uploads/2013/01/Final-Grant-Awards-in-Kazakhstan-June-2012.pdf"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jpeg"/><Relationship Id="rId18" Type="http://schemas.openxmlformats.org/officeDocument/2006/relationships/image" Target="../media/image27.png"/><Relationship Id="rId26" Type="http://schemas.openxmlformats.org/officeDocument/2006/relationships/image" Target="../media/image31.jpeg"/><Relationship Id="rId3" Type="http://schemas.openxmlformats.org/officeDocument/2006/relationships/hyperlink" Target="http://scalingupinnovation.com/wp-content/uploads/2013/01/2nd-recommendation-from-Al-Watkins-to-African-Dev-Bank.pdf" TargetMode="External"/><Relationship Id="rId21" Type="http://schemas.openxmlformats.org/officeDocument/2006/relationships/image" Target="../media/image21.png"/><Relationship Id="rId7" Type="http://schemas.openxmlformats.org/officeDocument/2006/relationships/hyperlink" Target="http://scalingupinnovation.com/wp-content/uploads/2013/01/Recommendation-from-Paulo-Correa-at-World-Bank.pdf" TargetMode="External"/><Relationship Id="rId12" Type="http://schemas.openxmlformats.org/officeDocument/2006/relationships/image" Target="../media/image25.jpeg"/><Relationship Id="rId17" Type="http://schemas.openxmlformats.org/officeDocument/2006/relationships/hyperlink" Target="http://scalingupinnovation.com/wp-content/uploads/2013/01/IVI-Report-to-IFC-The-Succession-Fund-for-South-Africa.pdf" TargetMode="External"/><Relationship Id="rId25" Type="http://schemas.openxmlformats.org/officeDocument/2006/relationships/image" Target="../media/image30.jpg"/><Relationship Id="rId2" Type="http://schemas.openxmlformats.org/officeDocument/2006/relationships/hyperlink" Target="http://scalingupinnovation.com/wp-content/uploads/2013/01/Ltr-of-Confirmation-Al-Watkins-World-Bank.pdf" TargetMode="External"/><Relationship Id="rId16" Type="http://schemas.openxmlformats.org/officeDocument/2006/relationships/image" Target="../media/image14.jpeg"/><Relationship Id="rId20" Type="http://schemas.openxmlformats.org/officeDocument/2006/relationships/hyperlink" Target="http://www.rusventure.ru/ru/" TargetMode="External"/><Relationship Id="rId29" Type="http://schemas.openxmlformats.org/officeDocument/2006/relationships/image" Target="../media/image32.jpg"/><Relationship Id="rId1" Type="http://schemas.openxmlformats.org/officeDocument/2006/relationships/slideLayout" Target="../slideLayouts/slideLayout4.xml"/><Relationship Id="rId6" Type="http://schemas.openxmlformats.org/officeDocument/2006/relationships/hyperlink" Target="http://scalingupinnovation.com/wp-content/uploads/2013/01/Nastas-Croatia-Final-Report-to-World-Bank-+-Appendix.pdf" TargetMode="External"/><Relationship Id="rId11" Type="http://schemas.openxmlformats.org/officeDocument/2006/relationships/image" Target="../media/image11.png"/><Relationship Id="rId24" Type="http://schemas.openxmlformats.org/officeDocument/2006/relationships/image" Target="../media/image29.jpeg"/><Relationship Id="rId5" Type="http://schemas.openxmlformats.org/officeDocument/2006/relationships/hyperlink" Target="http://scalingupinnovation.com/wp-content/uploads/2013/01/IVI-Assessement-on-the-Slovakia-RD-Facility.pdf" TargetMode="External"/><Relationship Id="rId15" Type="http://schemas.openxmlformats.org/officeDocument/2006/relationships/hyperlink" Target="http://scalingupinnovation.com/wp-content/uploads/2013/01/IVI-Evaluation-of-Lower-Volga-Regional-Venture-Fund.pdf" TargetMode="External"/><Relationship Id="rId23" Type="http://schemas.openxmlformats.org/officeDocument/2006/relationships/image" Target="../media/image28.jpeg"/><Relationship Id="rId28" Type="http://schemas.openxmlformats.org/officeDocument/2006/relationships/hyperlink" Target="http://www.ivipe.com/ivi/pages/reason3.htm" TargetMode="External"/><Relationship Id="rId10" Type="http://schemas.openxmlformats.org/officeDocument/2006/relationships/hyperlink" Target="http://scalingupinnovation.com/wp-content/uploads/2013/01/IVI-Status-Report-to-STV-No-Cost-Data.pdf" TargetMode="External"/><Relationship Id="rId19" Type="http://schemas.openxmlformats.org/officeDocument/2006/relationships/hyperlink" Target="http://scalingupinnovation.com/wp-content/uploads/2013/01/Ltr-of-Confirmation-Daniel-Brooks.pdf" TargetMode="External"/><Relationship Id="rId4" Type="http://schemas.openxmlformats.org/officeDocument/2006/relationships/hyperlink" Target="http://scalingupinnovation.com/wp-content/uploads/2013/01/Memo-from-Nastas-Action-Item-1.pdf" TargetMode="External"/><Relationship Id="rId9" Type="http://schemas.openxmlformats.org/officeDocument/2006/relationships/hyperlink" Target="http://scalingupinnovation.com/wp-content/uploads/2013/01/Ltr-of-Confirmation-from-Greg-Zdun.pdf" TargetMode="External"/><Relationship Id="rId14" Type="http://schemas.openxmlformats.org/officeDocument/2006/relationships/hyperlink" Target="http://scalingupinnovation.com/wp-content/uploads/2013/01/Ltr-of-Confirmation-from-Kent-Engelmeier.pdf" TargetMode="External"/><Relationship Id="rId22" Type="http://schemas.openxmlformats.org/officeDocument/2006/relationships/hyperlink" Target="http://scalingupinnovation.com/wp-content/uploads/2013/01/The-Final-Report-of-the-Service-Provider-in-English.pdf" TargetMode="External"/><Relationship Id="rId27" Type="http://schemas.openxmlformats.org/officeDocument/2006/relationships/hyperlink" Target="http://www.ivipe.com/ivi/pages/reason6.htm" TargetMode="External"/><Relationship Id="rId30" Type="http://schemas.openxmlformats.org/officeDocument/2006/relationships/hyperlink" Target="http://www.kaztcp.kz/index.php?option=com_content&amp;view=article&amp;id=103&amp;Itemid=61&amp;lang=e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calingupinnovation.com/?p=435" TargetMode="External"/><Relationship Id="rId5" Type="http://schemas.openxmlformats.org/officeDocument/2006/relationships/hyperlink" Target="http://scalingupinnovation.com/?p=919" TargetMode="External"/><Relationship Id="rId4" Type="http://schemas.openxmlformats.org/officeDocument/2006/relationships/hyperlink" Target="http://scalingupinnovation.com/?p=71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calingupinnovation.com/?p=737" TargetMode="Externa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mailto:Tom@IVIpe.com" TargetMode="External"/><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www.linkedin.com/in/thomasnastas" TargetMode="External"/><Relationship Id="rId5" Type="http://schemas.openxmlformats.org/officeDocument/2006/relationships/hyperlink" Target="http://www.ivipe.com/" TargetMode="External"/><Relationship Id="rId4" Type="http://schemas.openxmlformats.org/officeDocument/2006/relationships/hyperlink" Target="http://www.scalingupinnovati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0" y="76200"/>
            <a:ext cx="4130040" cy="6705600"/>
          </a:xfrm>
          <a:solidFill>
            <a:schemeClr val="tx1"/>
          </a:solidFill>
        </p:spPr>
        <p:txBody>
          <a:bodyPr/>
          <a:lstStyle/>
          <a:p>
            <a:pPr algn="ct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b="1" dirty="0" smtClean="0">
                <a:solidFill>
                  <a:schemeClr val="bg1"/>
                </a:solidFill>
                <a:effectLst>
                  <a:outerShdw blurRad="38100" dist="38100" dir="2700000" algn="tl">
                    <a:srgbClr val="000000">
                      <a:alpha val="43137"/>
                    </a:srgbClr>
                  </a:outerShdw>
                </a:effectLst>
                <a:latin typeface="Trebuchet MS" pitchFamily="34" charset="0"/>
              </a:rPr>
              <a:t>Thomas Nastas</a:t>
            </a:r>
            <a:br>
              <a:rPr lang="en-US" b="1" dirty="0" smtClean="0">
                <a:solidFill>
                  <a:schemeClr val="bg1"/>
                </a:solidFill>
                <a:effectLst>
                  <a:outerShdw blurRad="38100" dist="38100" dir="2700000" algn="tl">
                    <a:srgbClr val="000000">
                      <a:alpha val="43137"/>
                    </a:srgbClr>
                  </a:outerShdw>
                </a:effectLst>
                <a:latin typeface="Trebuchet MS" pitchFamily="34" charset="0"/>
              </a:rPr>
            </a:br>
            <a:r>
              <a:rPr lang="en-US" sz="2400" b="1" dirty="0" smtClean="0">
                <a:solidFill>
                  <a:schemeClr val="bg1"/>
                </a:solidFill>
                <a:effectLst>
                  <a:outerShdw blurRad="38100" dist="38100" dir="2700000" algn="tl">
                    <a:srgbClr val="000000">
                      <a:alpha val="43137"/>
                    </a:srgbClr>
                  </a:outerShdw>
                </a:effectLst>
                <a:latin typeface="Trebuchet MS" pitchFamily="34" charset="0"/>
              </a:rPr>
              <a:t>Founder</a:t>
            </a:r>
            <a:r>
              <a:rPr lang="en-US" sz="2400" b="1" dirty="0">
                <a:solidFill>
                  <a:schemeClr val="bg1"/>
                </a:solidFill>
                <a:effectLst>
                  <a:outerShdw blurRad="38100" dist="38100" dir="2700000" algn="tl">
                    <a:srgbClr val="000000">
                      <a:alpha val="43137"/>
                    </a:srgbClr>
                  </a:outerShdw>
                </a:effectLst>
                <a:latin typeface="Trebuchet MS" pitchFamily="34" charset="0"/>
              </a:rPr>
              <a:t/>
            </a:r>
            <a:br>
              <a:rPr lang="en-US" sz="2400" b="1" dirty="0">
                <a:solidFill>
                  <a:schemeClr val="bg1"/>
                </a:solidFill>
                <a:effectLst>
                  <a:outerShdw blurRad="38100" dist="38100" dir="2700000" algn="tl">
                    <a:srgbClr val="000000">
                      <a:alpha val="43137"/>
                    </a:srgbClr>
                  </a:outerShdw>
                </a:effectLst>
                <a:latin typeface="Trebuchet MS" pitchFamily="34" charset="0"/>
              </a:rPr>
            </a:br>
            <a:r>
              <a:rPr lang="en-US" sz="2000" b="1" dirty="0" smtClean="0">
                <a:solidFill>
                  <a:schemeClr val="bg1"/>
                </a:solidFill>
                <a:effectLst>
                  <a:outerShdw blurRad="38100" dist="38100" dir="2700000" algn="tl">
                    <a:srgbClr val="000000">
                      <a:alpha val="43137"/>
                    </a:srgbClr>
                  </a:outerShdw>
                </a:effectLst>
                <a:latin typeface="Trebuchet MS" pitchFamily="34" charset="0"/>
              </a:rPr>
              <a:t>Innovative Ventures Inc. (IVI)</a:t>
            </a:r>
            <a:br>
              <a:rPr lang="en-US" sz="2000" b="1" dirty="0" smtClean="0">
                <a:solidFill>
                  <a:schemeClr val="bg1"/>
                </a:solidFill>
                <a:effectLst>
                  <a:outerShdw blurRad="38100" dist="38100" dir="2700000" algn="tl">
                    <a:srgbClr val="000000">
                      <a:alpha val="43137"/>
                    </a:srgbClr>
                  </a:outerShdw>
                </a:effectLst>
                <a:latin typeface="Trebuchet MS" pitchFamily="34" charset="0"/>
              </a:rPr>
            </a:br>
            <a:r>
              <a:rPr lang="en-US" sz="1600" b="1" dirty="0" smtClean="0">
                <a:solidFill>
                  <a:schemeClr val="bg1"/>
                </a:solidFill>
                <a:effectLst>
                  <a:outerShdw blurRad="38100" dist="38100" dir="2700000" algn="tl">
                    <a:srgbClr val="000000">
                      <a:alpha val="43137"/>
                    </a:srgbClr>
                  </a:outerShdw>
                </a:effectLst>
                <a:latin typeface="Trebuchet MS" pitchFamily="34" charset="0"/>
              </a:rPr>
              <a:t>Michigan &amp; Moscow (Russia)</a:t>
            </a:r>
            <a:br>
              <a:rPr lang="en-US" sz="1600" b="1" dirty="0" smtClean="0">
                <a:solidFill>
                  <a:schemeClr val="bg1"/>
                </a:solidFill>
                <a:effectLst>
                  <a:outerShdw blurRad="38100" dist="38100" dir="2700000" algn="tl">
                    <a:srgbClr val="000000">
                      <a:alpha val="43137"/>
                    </a:srgbClr>
                  </a:outerShdw>
                </a:effectLst>
                <a:latin typeface="Trebuchet MS" pitchFamily="34" charset="0"/>
              </a:rPr>
            </a:br>
            <a:r>
              <a:rPr lang="en-US" b="1" dirty="0" smtClean="0">
                <a:solidFill>
                  <a:schemeClr val="bg1"/>
                </a:solidFill>
                <a:effectLst>
                  <a:outerShdw blurRad="38100" dist="38100" dir="2700000" algn="tl">
                    <a:srgbClr val="000000">
                      <a:alpha val="43137"/>
                    </a:srgbClr>
                  </a:outerShdw>
                </a:effectLst>
                <a:latin typeface="Trebuchet MS" pitchFamily="34" charset="0"/>
              </a:rPr>
              <a:t/>
            </a:r>
            <a:br>
              <a:rPr lang="en-US" b="1" dirty="0" smtClean="0">
                <a:solidFill>
                  <a:schemeClr val="bg1"/>
                </a:solidFill>
                <a:effectLst>
                  <a:outerShdw blurRad="38100" dist="38100" dir="2700000" algn="tl">
                    <a:srgbClr val="000000">
                      <a:alpha val="43137"/>
                    </a:srgbClr>
                  </a:outerShdw>
                </a:effectLst>
                <a:latin typeface="Trebuchet MS" pitchFamily="34" charset="0"/>
              </a:rPr>
            </a:br>
            <a:r>
              <a:rPr lang="en-US" b="1" dirty="0" smtClean="0">
                <a:solidFill>
                  <a:schemeClr val="bg1"/>
                </a:solidFill>
                <a:effectLst>
                  <a:outerShdw blurRad="38100" dist="38100" dir="2700000" algn="tl">
                    <a:srgbClr val="000000">
                      <a:alpha val="43137"/>
                    </a:srgbClr>
                  </a:outerShdw>
                </a:effectLst>
                <a:latin typeface="Trebuchet MS" pitchFamily="34" charset="0"/>
              </a:rPr>
              <a:t>Profile</a:t>
            </a:r>
            <a:br>
              <a:rPr lang="en-US" b="1" dirty="0" smtClean="0">
                <a:solidFill>
                  <a:schemeClr val="bg1"/>
                </a:solidFill>
                <a:effectLst>
                  <a:outerShdw blurRad="38100" dist="38100" dir="2700000" algn="tl">
                    <a:srgbClr val="000000">
                      <a:alpha val="43137"/>
                    </a:srgbClr>
                  </a:outerShdw>
                </a:effectLst>
                <a:latin typeface="Trebuchet MS" pitchFamily="34" charset="0"/>
              </a:rPr>
            </a:br>
            <a:r>
              <a:rPr lang="en-US" sz="2400" b="1" i="1" dirty="0" smtClean="0">
                <a:solidFill>
                  <a:schemeClr val="bg1"/>
                </a:solidFill>
                <a:effectLst>
                  <a:outerShdw blurRad="38100" dist="38100" dir="2700000" algn="tl">
                    <a:srgbClr val="000000">
                      <a:alpha val="43137"/>
                    </a:srgbClr>
                  </a:outerShdw>
                </a:effectLst>
                <a:latin typeface="Trebuchet MS" pitchFamily="34" charset="0"/>
              </a:rPr>
              <a:t>‘Scaling Up Investment, Technology &amp; Entrepreneurship’</a:t>
            </a:r>
            <a:r>
              <a:rPr lang="en-US" sz="1800" b="1" dirty="0" smtClean="0">
                <a:solidFill>
                  <a:schemeClr val="bg1"/>
                </a:solidFill>
                <a:effectLst>
                  <a:outerShdw blurRad="38100" dist="38100" dir="2700000" algn="tl">
                    <a:srgbClr val="000000">
                      <a:alpha val="43137"/>
                    </a:srgbClr>
                  </a:outerShdw>
                </a:effectLst>
                <a:latin typeface="Trebuchet MS" pitchFamily="34" charset="0"/>
              </a:rPr>
              <a:t/>
            </a:r>
            <a:br>
              <a:rPr lang="en-US" sz="1800" b="1" dirty="0" smtClean="0">
                <a:solidFill>
                  <a:schemeClr val="bg1"/>
                </a:solidFill>
                <a:effectLst>
                  <a:outerShdw blurRad="38100" dist="38100" dir="2700000" algn="tl">
                    <a:srgbClr val="000000">
                      <a:alpha val="43137"/>
                    </a:srgbClr>
                  </a:outerShdw>
                </a:effectLst>
                <a:latin typeface="Trebuchet MS" pitchFamily="34" charset="0"/>
              </a:rPr>
            </a:br>
            <a:r>
              <a:rPr lang="en-US" dirty="0">
                <a:solidFill>
                  <a:schemeClr val="bg1"/>
                </a:solidFill>
              </a:rPr>
              <a:t/>
            </a:r>
            <a:br>
              <a:rPr lang="en-US" dirty="0">
                <a:solidFill>
                  <a:schemeClr val="bg1"/>
                </a:solidFill>
              </a:rPr>
            </a:br>
            <a:endParaRPr lang="en-US" dirty="0">
              <a:solidFill>
                <a:schemeClr val="bg1"/>
              </a:solidFill>
            </a:endParaRPr>
          </a:p>
        </p:txBody>
      </p:sp>
      <p:sp>
        <p:nvSpPr>
          <p:cNvPr id="16" name="Title 2"/>
          <p:cNvSpPr txBox="1">
            <a:spLocks/>
          </p:cNvSpPr>
          <p:nvPr/>
        </p:nvSpPr>
        <p:spPr bwMode="auto">
          <a:xfrm>
            <a:off x="4038600" y="76199"/>
            <a:ext cx="5105400" cy="6705601"/>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endParaRPr lang="en-US"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744" t="8827" r="14652"/>
          <a:stretch/>
        </p:blipFill>
        <p:spPr>
          <a:xfrm>
            <a:off x="5232400" y="1591733"/>
            <a:ext cx="3183468" cy="3060614"/>
          </a:xfrm>
          <a:prstGeom prst="rect">
            <a:avLst/>
          </a:prstGeom>
        </p:spPr>
      </p:pic>
    </p:spTree>
    <p:extLst>
      <p:ext uri="{BB962C8B-B14F-4D97-AF65-F5344CB8AC3E}">
        <p14:creationId xmlns:p14="http://schemas.microsoft.com/office/powerpoint/2010/main" val="310856589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6705600"/>
          </a:xfrm>
          <a:prstGeom prst="rect">
            <a:avLst/>
          </a:prstGeom>
          <a:solidFill>
            <a:schemeClr val="tx1"/>
          </a:solidFill>
        </p:spPr>
        <p:txBody>
          <a:bodyPr wrap="square" rtlCol="0">
            <a:spAutoFit/>
          </a:bodyPr>
          <a:lstStyle/>
          <a:p>
            <a:endParaRPr lang="en-US" dirty="0"/>
          </a:p>
        </p:txBody>
      </p:sp>
      <p:pic>
        <p:nvPicPr>
          <p:cNvPr id="11" name="Picture 10" descr="http://scalingupinnovation.com/wp-content/uploads/2011/01/Scaling-Up-Innovation-Harvard-Business-Review-in-Russian_Page_01-211x300.jpg">
            <a:hlinkClick r:id="rId3" tgtFrame="&quot;_blank&quo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266" y="756920"/>
            <a:ext cx="1664333" cy="2047241"/>
          </a:xfrm>
          <a:prstGeom prst="rect">
            <a:avLst/>
          </a:prstGeom>
          <a:noFill/>
          <a:ln>
            <a:noFill/>
          </a:ln>
        </p:spPr>
      </p:pic>
      <p:sp>
        <p:nvSpPr>
          <p:cNvPr id="12" name="Rectangle 3">
            <a:hlinkClick r:id="rId5"/>
          </p:cNvPr>
          <p:cNvSpPr txBox="1">
            <a:spLocks noChangeArrowheads="1"/>
          </p:cNvSpPr>
          <p:nvPr/>
        </p:nvSpPr>
        <p:spPr bwMode="auto">
          <a:xfrm>
            <a:off x="1752599" y="838200"/>
            <a:ext cx="17625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defRPr/>
            </a:pPr>
            <a:r>
              <a:rPr lang="en-US" sz="1600" b="1" dirty="0" smtClean="0">
                <a:solidFill>
                  <a:srgbClr val="00B0F0"/>
                </a:solidFill>
                <a:effectLst>
                  <a:outerShdw blurRad="38100" dist="38100" dir="2700000" algn="tl">
                    <a:srgbClr val="000000"/>
                  </a:outerShdw>
                </a:effectLst>
                <a:latin typeface="Trebuchet MS" pitchFamily="34" charset="0"/>
              </a:rPr>
              <a:t>‘</a:t>
            </a:r>
            <a:r>
              <a:rPr lang="en-US" sz="1200" b="1" dirty="0" smtClean="0">
                <a:solidFill>
                  <a:srgbClr val="00B0F0"/>
                </a:solidFill>
                <a:effectLst>
                  <a:outerShdw blurRad="38100" dist="38100" dir="2700000" algn="tl">
                    <a:srgbClr val="000000"/>
                  </a:outerShdw>
                </a:effectLst>
                <a:latin typeface="Trebuchet MS" pitchFamily="34" charset="0"/>
              </a:rPr>
              <a:t>GoForward Plan to Scaling Up Innovation,’ Harvard Business Review, in </a:t>
            </a:r>
            <a:r>
              <a:rPr lang="en-US" sz="1200" b="1" dirty="0" smtClean="0">
                <a:solidFill>
                  <a:srgbClr val="00B0F0"/>
                </a:solidFill>
                <a:effectLst>
                  <a:outerShdw blurRad="38100" dist="38100" dir="2700000" algn="tl">
                    <a:srgbClr val="000000"/>
                  </a:outerShdw>
                </a:effectLst>
                <a:latin typeface="Trebuchet MS" pitchFamily="34" charset="0"/>
                <a:hlinkClick r:id="rId6"/>
              </a:rPr>
              <a:t>English</a:t>
            </a:r>
            <a:r>
              <a:rPr lang="en-US" sz="1200" b="1" dirty="0" smtClean="0">
                <a:solidFill>
                  <a:srgbClr val="00B0F0"/>
                </a:solidFill>
                <a:effectLst>
                  <a:outerShdw blurRad="38100" dist="38100" dir="2700000" algn="tl">
                    <a:srgbClr val="000000"/>
                  </a:outerShdw>
                </a:effectLst>
                <a:latin typeface="Trebuchet MS" pitchFamily="34" charset="0"/>
              </a:rPr>
              <a:t>, </a:t>
            </a:r>
            <a:r>
              <a:rPr lang="en-US" sz="1200" b="1" dirty="0" smtClean="0">
                <a:solidFill>
                  <a:srgbClr val="00B0F0"/>
                </a:solidFill>
                <a:effectLst>
                  <a:outerShdw blurRad="38100" dist="38100" dir="2700000" algn="tl">
                    <a:srgbClr val="000000"/>
                  </a:outerShdw>
                </a:effectLst>
                <a:latin typeface="Trebuchet MS" pitchFamily="34" charset="0"/>
                <a:hlinkClick r:id="rId7"/>
              </a:rPr>
              <a:t>Hungarian</a:t>
            </a:r>
            <a:r>
              <a:rPr lang="en-US" sz="1200" b="1" dirty="0" smtClean="0">
                <a:solidFill>
                  <a:srgbClr val="00B0F0"/>
                </a:solidFill>
                <a:effectLst>
                  <a:outerShdw blurRad="38100" dist="38100" dir="2700000" algn="tl">
                    <a:srgbClr val="000000"/>
                  </a:outerShdw>
                </a:effectLst>
                <a:latin typeface="Trebuchet MS" pitchFamily="34" charset="0"/>
              </a:rPr>
              <a:t>, </a:t>
            </a:r>
            <a:r>
              <a:rPr lang="en-US" sz="1200" b="1" dirty="0" smtClean="0">
                <a:solidFill>
                  <a:srgbClr val="00B0F0"/>
                </a:solidFill>
                <a:effectLst>
                  <a:outerShdw blurRad="38100" dist="38100" dir="2700000" algn="tl">
                    <a:srgbClr val="000000"/>
                  </a:outerShdw>
                </a:effectLst>
                <a:latin typeface="Trebuchet MS" pitchFamily="34" charset="0"/>
                <a:hlinkClick r:id="rId3"/>
              </a:rPr>
              <a:t>Russian</a:t>
            </a:r>
            <a:r>
              <a:rPr lang="en-US" sz="1200" b="1" dirty="0" smtClean="0">
                <a:solidFill>
                  <a:srgbClr val="00B0F0"/>
                </a:solidFill>
                <a:effectLst>
                  <a:outerShdw blurRad="38100" dist="38100" dir="2700000" algn="tl">
                    <a:srgbClr val="000000"/>
                  </a:outerShdw>
                </a:effectLst>
                <a:latin typeface="Trebuchet MS" pitchFamily="34" charset="0"/>
              </a:rPr>
              <a:t> or </a:t>
            </a:r>
            <a:r>
              <a:rPr lang="en-US" sz="1200" b="1" dirty="0" smtClean="0">
                <a:solidFill>
                  <a:srgbClr val="00B0F0"/>
                </a:solidFill>
                <a:effectLst>
                  <a:outerShdw blurRad="38100" dist="38100" dir="2700000" algn="tl">
                    <a:srgbClr val="000000"/>
                  </a:outerShdw>
                </a:effectLst>
                <a:latin typeface="Trebuchet MS" pitchFamily="34" charset="0"/>
                <a:hlinkClick r:id="rId8"/>
              </a:rPr>
              <a:t>Spanish</a:t>
            </a:r>
            <a:r>
              <a:rPr lang="en-US" sz="1200" b="1" dirty="0" smtClean="0">
                <a:solidFill>
                  <a:srgbClr val="00B0F0"/>
                </a:solidFill>
                <a:effectLst>
                  <a:outerShdw blurRad="38100" dist="38100" dir="2700000" algn="tl">
                    <a:srgbClr val="000000"/>
                  </a:outerShdw>
                </a:effectLst>
                <a:latin typeface="Trebuchet MS" pitchFamily="34" charset="0"/>
              </a:rPr>
              <a:t>+ </a:t>
            </a:r>
            <a:r>
              <a:rPr lang="en-US" sz="1200" b="1" dirty="0" smtClean="0">
                <a:solidFill>
                  <a:srgbClr val="00B0F0"/>
                </a:solidFill>
                <a:effectLst>
                  <a:outerShdw blurRad="38100" dist="38100" dir="2700000" algn="tl">
                    <a:srgbClr val="000000"/>
                  </a:outerShdw>
                </a:effectLst>
                <a:latin typeface="Trebuchet MS" pitchFamily="34" charset="0"/>
                <a:hlinkClick r:id="rId9"/>
              </a:rPr>
              <a:t>African Tech Dev. Journal</a:t>
            </a:r>
            <a:r>
              <a:rPr lang="en-US" sz="1200" b="1" dirty="0" smtClean="0">
                <a:solidFill>
                  <a:srgbClr val="00B0F0"/>
                </a:solidFill>
                <a:effectLst>
                  <a:outerShdw blurRad="38100" dist="38100" dir="2700000" algn="tl">
                    <a:srgbClr val="000000"/>
                  </a:outerShdw>
                </a:effectLst>
                <a:latin typeface="Trebuchet MS" pitchFamily="34" charset="0"/>
              </a:rPr>
              <a:t> &amp; </a:t>
            </a:r>
            <a:r>
              <a:rPr lang="en-US" sz="1200" b="1" dirty="0" smtClean="0">
                <a:solidFill>
                  <a:srgbClr val="00B0F0"/>
                </a:solidFill>
                <a:effectLst>
                  <a:outerShdw blurRad="38100" dist="38100" dir="2700000" algn="tl">
                    <a:srgbClr val="000000"/>
                  </a:outerShdw>
                </a:effectLst>
                <a:latin typeface="Trebuchet MS" pitchFamily="34" charset="0"/>
                <a:hlinkClick r:id="rId5"/>
              </a:rPr>
              <a:t>Russian Investment Review</a:t>
            </a:r>
            <a:endParaRPr lang="ru-RU" sz="1200" b="1" dirty="0" smtClean="0">
              <a:solidFill>
                <a:srgbClr val="00B0F0"/>
              </a:solidFill>
              <a:effectLst>
                <a:outerShdw blurRad="38100" dist="38100" dir="2700000" algn="tl">
                  <a:srgbClr val="000000"/>
                </a:outerShdw>
              </a:effectLst>
              <a:latin typeface="Trebuchet MS" pitchFamily="34" charset="0"/>
            </a:endParaRPr>
          </a:p>
        </p:txBody>
      </p:sp>
      <p:pic>
        <p:nvPicPr>
          <p:cNvPr id="13" name="Picture 12" descr="http://scalingupinnovation.com/wp-content/uploads/2011/01/New-Directions-In-EuropeanPrivateEquity-by-Nastas-211x300.jpg">
            <a:hlinkClick r:id="rId10" tgtFrame="&quot;_blank&quo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03467" y="756920"/>
            <a:ext cx="1664333" cy="2037081"/>
          </a:xfrm>
          <a:prstGeom prst="rect">
            <a:avLst/>
          </a:prstGeom>
          <a:noFill/>
          <a:ln>
            <a:noFill/>
          </a:ln>
        </p:spPr>
      </p:pic>
      <p:pic>
        <p:nvPicPr>
          <p:cNvPr id="17" name="Picture 16" descr="http://scalingupinnovation.com/wp-content/uploads/2011/01/Only-English-IVI-VC-in-Russian-Tech-in-Hart-EP-Magazine_Page_01-228x300.jpg">
            <a:hlinkClick r:id="rId12" tgtFrame="&quot;_blank&quo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733800" y="756920"/>
            <a:ext cx="1676400" cy="2047241"/>
          </a:xfrm>
          <a:prstGeom prst="rect">
            <a:avLst/>
          </a:prstGeom>
          <a:noFill/>
          <a:ln>
            <a:noFill/>
          </a:ln>
        </p:spPr>
      </p:pic>
      <p:pic>
        <p:nvPicPr>
          <p:cNvPr id="2050" name="Picture 2" descr="http://scalingupinnovation.com/wp-content/uploads/2011/01/Nastas-Article-Scaling-Up-Innovation_Page_1-231x300.jpg">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654802" y="756920"/>
            <a:ext cx="1584198"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hlinkClick r:id="rId16"/>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8266" y="3123982"/>
            <a:ext cx="2214878" cy="166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18"/>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58000" y="5012599"/>
            <a:ext cx="2221463" cy="1666097"/>
          </a:xfrm>
          <a:prstGeom prst="rect">
            <a:avLst/>
          </a:prstGeom>
        </p:spPr>
      </p:pic>
      <p:pic>
        <p:nvPicPr>
          <p:cNvPr id="3" name="Picture 2">
            <a:hlinkClick r:id="rId20"/>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0932" y="5009296"/>
            <a:ext cx="2225868" cy="1669401"/>
          </a:xfrm>
          <a:prstGeom prst="rect">
            <a:avLst/>
          </a:prstGeom>
        </p:spPr>
      </p:pic>
      <p:pic>
        <p:nvPicPr>
          <p:cNvPr id="2052" name="Picture 4">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178920" y="3134142"/>
            <a:ext cx="2224547" cy="166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descr="C:\Data1\Kazakhstan PMU &amp; NIF &amp; Int'l Council Projects\PMU Unit Project\Final Results June 2012 R&amp;D Grants\Final Grant Awards in Kazakhstan, June 2012.jp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30748" y="5009296"/>
            <a:ext cx="2044701" cy="153352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Data1\Kazakhstan PMU &amp; NIF &amp; Int'l Council Projects\PMU Unit Project\Final Results June 2011 R&amp;D Grants &amp; GoForward Plan\1st Slide.jpg">
            <a:hlinkClick r:id="rId26"/>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514600" y="5009296"/>
            <a:ext cx="2053512" cy="1540134"/>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txBox="1">
            <a:spLocks noChangeArrowheads="1"/>
          </p:cNvSpPr>
          <p:nvPr/>
        </p:nvSpPr>
        <p:spPr bwMode="auto">
          <a:xfrm>
            <a:off x="2336800" y="76200"/>
            <a:ext cx="4800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4000" b="1" dirty="0" smtClean="0">
                <a:solidFill>
                  <a:schemeClr val="bg1"/>
                </a:solidFill>
                <a:effectLst>
                  <a:outerShdw blurRad="38100" dist="38100" dir="2700000" algn="tl">
                    <a:srgbClr val="000000"/>
                  </a:outerShdw>
                </a:effectLst>
                <a:latin typeface="Trebuchet MS" pitchFamily="34" charset="0"/>
              </a:rPr>
              <a:t>Resources for You*</a:t>
            </a:r>
            <a:endParaRPr lang="ru-RU" sz="4000" b="1" dirty="0" smtClean="0">
              <a:solidFill>
                <a:schemeClr val="bg1"/>
              </a:solidFill>
              <a:effectLst>
                <a:outerShdw blurRad="38100" dist="38100" dir="2700000" algn="tl">
                  <a:srgbClr val="000000"/>
                </a:outerShdw>
              </a:effectLst>
              <a:latin typeface="Trebuchet MS" pitchFamily="34" charset="0"/>
            </a:endParaRPr>
          </a:p>
        </p:txBody>
      </p:sp>
      <p:pic>
        <p:nvPicPr>
          <p:cNvPr id="22" name="Picture 21" descr="Description: cid:image003.jpg@01CCC642.0E5BF330">
            <a:hlinkClick r:id="rId28"/>
          </p:cNvPr>
          <p:cNvPicPr/>
          <p:nvPr/>
        </p:nvPicPr>
        <p:blipFill>
          <a:blip r:embed="rId29" r:link="rId30" cstate="print">
            <a:extLst>
              <a:ext uri="{28A0092B-C50C-407E-A947-70E740481C1C}">
                <a14:useLocalDpi xmlns:a14="http://schemas.microsoft.com/office/drawing/2010/main" val="0"/>
              </a:ext>
            </a:extLst>
          </a:blip>
          <a:srcRect/>
          <a:stretch>
            <a:fillRect/>
          </a:stretch>
        </p:blipFill>
        <p:spPr bwMode="auto">
          <a:xfrm>
            <a:off x="2405380" y="2853729"/>
            <a:ext cx="2656840" cy="2120007"/>
          </a:xfrm>
          <a:prstGeom prst="rect">
            <a:avLst/>
          </a:prstGeom>
          <a:noFill/>
          <a:ln>
            <a:noFill/>
          </a:ln>
        </p:spPr>
      </p:pic>
      <p:sp>
        <p:nvSpPr>
          <p:cNvPr id="4" name="TextBox 3"/>
          <p:cNvSpPr txBox="1"/>
          <p:nvPr/>
        </p:nvSpPr>
        <p:spPr>
          <a:xfrm>
            <a:off x="3390900" y="6504801"/>
            <a:ext cx="2362200"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*Click on icons to open</a:t>
            </a:r>
            <a:endParaRPr lang="en-US" sz="1200" b="1" dirty="0">
              <a:solidFill>
                <a:schemeClr val="bg1"/>
              </a:solidFill>
              <a:effectLst>
                <a:outerShdw blurRad="38100" dist="38100" dir="2700000" algn="tl">
                  <a:srgbClr val="000000">
                    <a:alpha val="43137"/>
                  </a:srgbClr>
                </a:outerShdw>
              </a:effectLst>
            </a:endParaRPr>
          </a:p>
        </p:txBody>
      </p:sp>
      <p:pic>
        <p:nvPicPr>
          <p:cNvPr id="9" name="Picture 8">
            <a:hlinkClick r:id="rId31"/>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479668" y="3401202"/>
            <a:ext cx="1599796" cy="1199847"/>
          </a:xfrm>
          <a:prstGeom prst="rect">
            <a:avLst/>
          </a:prstGeom>
        </p:spPr>
      </p:pic>
    </p:spTree>
    <p:extLst>
      <p:ext uri="{BB962C8B-B14F-4D97-AF65-F5344CB8AC3E}">
        <p14:creationId xmlns:p14="http://schemas.microsoft.com/office/powerpoint/2010/main" val="4111062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2" name="Title 2"/>
          <p:cNvSpPr>
            <a:spLocks noGrp="1"/>
          </p:cNvSpPr>
          <p:nvPr>
            <p:ph type="title"/>
          </p:nvPr>
        </p:nvSpPr>
        <p:spPr>
          <a:xfrm>
            <a:off x="0" y="76200"/>
            <a:ext cx="4114800" cy="6705600"/>
          </a:xfrm>
          <a:solidFill>
            <a:schemeClr val="tx1"/>
          </a:solidFill>
        </p:spPr>
        <p:txBody>
          <a:bodyPr/>
          <a:lstStyle/>
          <a:p>
            <a:pPr algn="ct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
        <p:nvSpPr>
          <p:cNvPr id="16" name="Title 2"/>
          <p:cNvSpPr txBox="1">
            <a:spLocks/>
          </p:cNvSpPr>
          <p:nvPr/>
        </p:nvSpPr>
        <p:spPr bwMode="auto">
          <a:xfrm>
            <a:off x="4038600" y="76200"/>
            <a:ext cx="51054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endParaRPr lang="en-US" dirty="0">
              <a:solidFill>
                <a:schemeClr val="bg1"/>
              </a:solidFill>
            </a:endParaRPr>
          </a:p>
        </p:txBody>
      </p:sp>
      <p:sp>
        <p:nvSpPr>
          <p:cNvPr id="6" name="Rectangle 3"/>
          <p:cNvSpPr txBox="1">
            <a:spLocks noChangeArrowheads="1"/>
          </p:cNvSpPr>
          <p:nvPr/>
        </p:nvSpPr>
        <p:spPr bwMode="auto">
          <a:xfrm>
            <a:off x="990600" y="304800"/>
            <a:ext cx="8102601" cy="134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r">
              <a:defRPr/>
            </a:pPr>
            <a:r>
              <a:rPr lang="en-US" sz="4000" b="1" dirty="0" smtClean="0">
                <a:solidFill>
                  <a:schemeClr val="bg1"/>
                </a:solidFill>
                <a:effectLst>
                  <a:outerShdw blurRad="38100" dist="38100" dir="2700000" algn="tl">
                    <a:srgbClr val="000000"/>
                  </a:outerShdw>
                </a:effectLst>
                <a:latin typeface="Trebuchet MS" pitchFamily="34" charset="0"/>
              </a:rPr>
              <a:t>   </a:t>
            </a:r>
            <a:r>
              <a:rPr lang="en-US" sz="3900" b="1" dirty="0" smtClean="0">
                <a:solidFill>
                  <a:schemeClr val="bg1"/>
                </a:solidFill>
                <a:effectLst>
                  <a:outerShdw blurRad="38100" dist="38100" dir="2700000" algn="tl">
                    <a:srgbClr val="000000"/>
                  </a:outerShdw>
                </a:effectLst>
                <a:latin typeface="Trebuchet MS" pitchFamily="34" charset="0"/>
              </a:rPr>
              <a:t>“He Goes Boldly Where Venture Capital Dares Not Go”*</a:t>
            </a:r>
            <a:endParaRPr lang="ru-RU" sz="3900" b="1" dirty="0" smtClean="0">
              <a:solidFill>
                <a:schemeClr val="bg1"/>
              </a:solidFill>
              <a:effectLst>
                <a:outerShdw blurRad="38100" dist="38100" dir="2700000" algn="tl">
                  <a:srgbClr val="000000"/>
                </a:outerShdw>
              </a:effectLst>
              <a:latin typeface="Trebuchet MS" pitchFamily="34" charset="0"/>
            </a:endParaRPr>
          </a:p>
        </p:txBody>
      </p:sp>
      <p:pic>
        <p:nvPicPr>
          <p:cNvPr id="1026" name="Picture 2" descr="Space: the final front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 y="287952"/>
            <a:ext cx="1679387" cy="130562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bwMode="auto">
          <a:xfrm>
            <a:off x="1214900" y="5932170"/>
            <a:ext cx="7878301"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defRPr/>
            </a:pPr>
            <a:r>
              <a:rPr lang="en-US" sz="1600" b="1" dirty="0" smtClean="0">
                <a:solidFill>
                  <a:schemeClr val="bg1"/>
                </a:solidFill>
                <a:effectLst>
                  <a:outerShdw blurRad="38100" dist="38100" dir="2700000" algn="tl">
                    <a:srgbClr val="000000"/>
                  </a:outerShdw>
                </a:effectLst>
                <a:latin typeface="Trebuchet MS" pitchFamily="34" charset="0"/>
              </a:rPr>
              <a:t>*Intro of Tom Nastas by Doug Miller (Founder, </a:t>
            </a:r>
            <a:r>
              <a:rPr lang="en-US" sz="1600" b="1" dirty="0" smtClean="0">
                <a:solidFill>
                  <a:schemeClr val="bg1"/>
                </a:solidFill>
                <a:effectLst>
                  <a:outerShdw blurRad="38100" dist="38100" dir="2700000" algn="tl">
                    <a:srgbClr val="000000">
                      <a:alpha val="43137"/>
                    </a:srgbClr>
                  </a:outerShdw>
                </a:effectLst>
                <a:latin typeface="Trebuchet MS" pitchFamily="34" charset="0"/>
              </a:rPr>
              <a:t>International Private Equity Limited with</a:t>
            </a:r>
            <a:r>
              <a:rPr lang="en-US" sz="1600" dirty="0" smtClean="0">
                <a:solidFill>
                  <a:schemeClr val="bg1"/>
                </a:solidFill>
              </a:rPr>
              <a:t> </a:t>
            </a:r>
            <a:r>
              <a:rPr lang="en-US" sz="1600" b="1" dirty="0" smtClean="0">
                <a:solidFill>
                  <a:schemeClr val="bg1"/>
                </a:solidFill>
                <a:effectLst>
                  <a:outerShdw blurRad="38100" dist="38100" dir="2700000" algn="tl">
                    <a:srgbClr val="000000"/>
                  </a:outerShdw>
                </a:effectLst>
                <a:latin typeface="Trebuchet MS" pitchFamily="34" charset="0"/>
              </a:rPr>
              <a:t>$7 billion deployed across 25 funds in USA, Europe &amp; Asia).  Nastas keynote at the Russian Private  Equity Conference, London, 1997</a:t>
            </a:r>
            <a:endParaRPr lang="ru-RU" sz="1600" b="1" dirty="0" smtClean="0">
              <a:solidFill>
                <a:schemeClr val="bg1"/>
              </a:solidFill>
              <a:effectLst>
                <a:outerShdw blurRad="38100" dist="38100" dir="2700000" algn="tl">
                  <a:srgbClr val="000000"/>
                </a:outerShdw>
              </a:effectLst>
              <a:latin typeface="Trebuchet MS"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631180"/>
            <a:ext cx="1214900" cy="1150620"/>
          </a:xfrm>
          <a:prstGeom prst="rect">
            <a:avLst/>
          </a:prstGeom>
        </p:spPr>
      </p:pic>
      <p:pic>
        <p:nvPicPr>
          <p:cNvPr id="1033" name="Picture 9" descr="dollarsign 01 Today in History: The Dollar Sign Inven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041" y="1114201"/>
            <a:ext cx="335116" cy="20890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descr="dollarsign 01 Today in History: The Dollar Sign Inven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8843" y="1114202"/>
            <a:ext cx="335114" cy="20890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9" descr="dollarsign 01 Today in History: The Dollar Sign Inven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320" y="1323104"/>
            <a:ext cx="256670" cy="1600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dollarsign 01 Today in History: The Dollar Sign Invent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6315" y="1114209"/>
            <a:ext cx="335114" cy="20890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descr="dollarsign 01 Today in History: The Dollar Sign Inven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36400" y="1323104"/>
            <a:ext cx="256669" cy="160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dollarsign 01 Today in History: The Dollar Sign Invente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61664" y="1476933"/>
            <a:ext cx="184652" cy="1151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1" y="1828801"/>
            <a:ext cx="4571999" cy="3428999"/>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46600" y="1809750"/>
            <a:ext cx="4597400" cy="3448050"/>
          </a:xfrm>
          <a:prstGeom prst="rect">
            <a:avLst/>
          </a:prstGeom>
        </p:spPr>
      </p:pic>
    </p:spTree>
    <p:extLst>
      <p:ext uri="{BB962C8B-B14F-4D97-AF65-F5344CB8AC3E}">
        <p14:creationId xmlns:p14="http://schemas.microsoft.com/office/powerpoint/2010/main" val="373215906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0" y="76200"/>
            <a:ext cx="4190999" cy="6705600"/>
          </a:xfrm>
          <a:solidFill>
            <a:schemeClr val="tx1"/>
          </a:solidFill>
        </p:spPr>
        <p:txBody>
          <a:bodyPr/>
          <a:lstStyle/>
          <a:p>
            <a:pPr algn="ct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smtClean="0">
                <a:solidFill>
                  <a:schemeClr val="bg1"/>
                </a:solidFill>
              </a:rPr>
              <a:t> </a:t>
            </a:r>
            <a:br>
              <a:rPr lang="en-US" dirty="0" smtClean="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
        <p:nvSpPr>
          <p:cNvPr id="16" name="Title 2"/>
          <p:cNvSpPr txBox="1">
            <a:spLocks/>
          </p:cNvSpPr>
          <p:nvPr/>
        </p:nvSpPr>
        <p:spPr bwMode="auto">
          <a:xfrm>
            <a:off x="4038600" y="76200"/>
            <a:ext cx="51054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endParaRPr lang="en-US" dirty="0">
              <a:solidFill>
                <a:schemeClr val="bg1"/>
              </a:solidFill>
            </a:endParaRPr>
          </a:p>
        </p:txBody>
      </p:sp>
      <p:sp>
        <p:nvSpPr>
          <p:cNvPr id="6" name="Rectangle 3"/>
          <p:cNvSpPr txBox="1">
            <a:spLocks noChangeArrowheads="1"/>
          </p:cNvSpPr>
          <p:nvPr/>
        </p:nvSpPr>
        <p:spPr bwMode="auto">
          <a:xfrm>
            <a:off x="0" y="-304800"/>
            <a:ext cx="9143999" cy="134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4000" b="1" dirty="0" smtClean="0">
                <a:solidFill>
                  <a:schemeClr val="bg1"/>
                </a:solidFill>
                <a:effectLst>
                  <a:outerShdw blurRad="38100" dist="38100" dir="2700000" algn="tl">
                    <a:srgbClr val="000000"/>
                  </a:outerShdw>
                </a:effectLst>
                <a:latin typeface="Trebuchet MS" pitchFamily="34" charset="0"/>
              </a:rPr>
              <a:t>    For His Investors &amp; Partners*</a:t>
            </a:r>
            <a:endParaRPr lang="ru-RU" sz="4000" b="1" dirty="0" smtClean="0">
              <a:solidFill>
                <a:schemeClr val="bg1"/>
              </a:solidFill>
              <a:effectLst>
                <a:outerShdw blurRad="38100" dist="38100" dir="2700000" algn="tl">
                  <a:srgbClr val="000000"/>
                </a:outerShdw>
              </a:effectLst>
              <a:latin typeface="Trebuchet MS" pitchFamily="34" charset="0"/>
            </a:endParaRPr>
          </a:p>
        </p:txBody>
      </p:sp>
      <p:pic>
        <p:nvPicPr>
          <p:cNvPr id="10" name="Picture 2" descr="http://www.cev.washington.edu/files/world-bank-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657600"/>
            <a:ext cx="1764658"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1905000" y="3657600"/>
            <a:ext cx="2895600" cy="1493865"/>
            <a:chOff x="0" y="2667000"/>
            <a:chExt cx="2895600" cy="1493865"/>
          </a:xfrm>
        </p:grpSpPr>
        <p:pic>
          <p:nvPicPr>
            <p:cNvPr id="9" name="Picture 80" descr="she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67000"/>
              <a:ext cx="10668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79"/>
            <p:cNvSpPr txBox="1">
              <a:spLocks noChangeArrowheads="1"/>
            </p:cNvSpPr>
            <p:nvPr/>
          </p:nvSpPr>
          <p:spPr bwMode="auto">
            <a:xfrm>
              <a:off x="0" y="3810000"/>
              <a:ext cx="2895600" cy="350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Trebuchet MS" pitchFamily="34" charset="0"/>
                </a:defRPr>
              </a:lvl1pPr>
              <a:lvl2pPr marL="742950" indent="-285750">
                <a:defRPr sz="2400">
                  <a:solidFill>
                    <a:schemeClr val="tx1"/>
                  </a:solidFill>
                  <a:latin typeface="Trebuchet MS" pitchFamily="34" charset="0"/>
                </a:defRPr>
              </a:lvl2pPr>
              <a:lvl3pPr marL="1143000" indent="-228600">
                <a:defRPr sz="2400">
                  <a:solidFill>
                    <a:schemeClr val="tx1"/>
                  </a:solidFill>
                  <a:latin typeface="Trebuchet MS" pitchFamily="34" charset="0"/>
                </a:defRPr>
              </a:lvl3pPr>
              <a:lvl4pPr marL="1600200" indent="-228600">
                <a:defRPr sz="2400">
                  <a:solidFill>
                    <a:schemeClr val="tx1"/>
                  </a:solidFill>
                  <a:latin typeface="Trebuchet MS" pitchFamily="34" charset="0"/>
                </a:defRPr>
              </a:lvl4pPr>
              <a:lvl5pPr marL="2057400" indent="-228600">
                <a:defRPr sz="2400">
                  <a:solidFill>
                    <a:schemeClr val="tx1"/>
                  </a:solidFill>
                  <a:latin typeface="Trebuchet MS" pitchFamily="34" charset="0"/>
                </a:defRPr>
              </a:lvl5pPr>
              <a:lvl6pPr marL="2514600" indent="-228600" algn="ctr" eaLnBrk="0" fontAlgn="base" hangingPunct="0">
                <a:spcBef>
                  <a:spcPct val="0"/>
                </a:spcBef>
                <a:spcAft>
                  <a:spcPct val="0"/>
                </a:spcAft>
                <a:defRPr sz="2400">
                  <a:solidFill>
                    <a:schemeClr val="tx1"/>
                  </a:solidFill>
                  <a:latin typeface="Trebuchet MS" pitchFamily="34" charset="0"/>
                </a:defRPr>
              </a:lvl6pPr>
              <a:lvl7pPr marL="2971800" indent="-228600" algn="ctr" eaLnBrk="0" fontAlgn="base" hangingPunct="0">
                <a:spcBef>
                  <a:spcPct val="0"/>
                </a:spcBef>
                <a:spcAft>
                  <a:spcPct val="0"/>
                </a:spcAft>
                <a:defRPr sz="2400">
                  <a:solidFill>
                    <a:schemeClr val="tx1"/>
                  </a:solidFill>
                  <a:latin typeface="Trebuchet MS" pitchFamily="34" charset="0"/>
                </a:defRPr>
              </a:lvl7pPr>
              <a:lvl8pPr marL="3429000" indent="-228600" algn="ctr" eaLnBrk="0" fontAlgn="base" hangingPunct="0">
                <a:spcBef>
                  <a:spcPct val="0"/>
                </a:spcBef>
                <a:spcAft>
                  <a:spcPct val="0"/>
                </a:spcAft>
                <a:defRPr sz="2400">
                  <a:solidFill>
                    <a:schemeClr val="tx1"/>
                  </a:solidFill>
                  <a:latin typeface="Trebuchet MS" pitchFamily="34" charset="0"/>
                </a:defRPr>
              </a:lvl8pPr>
              <a:lvl9pPr marL="3886200" indent="-228600" algn="ctr" eaLnBrk="0" fontAlgn="base" hangingPunct="0">
                <a:spcBef>
                  <a:spcPct val="0"/>
                </a:spcBef>
                <a:spcAft>
                  <a:spcPct val="0"/>
                </a:spcAft>
                <a:defRPr sz="2400">
                  <a:solidFill>
                    <a:schemeClr val="tx1"/>
                  </a:solidFill>
                  <a:latin typeface="Trebuchet MS" pitchFamily="34" charset="0"/>
                </a:defRPr>
              </a:lvl9pPr>
            </a:lstStyle>
            <a:p>
              <a:pPr algn="r">
                <a:lnSpc>
                  <a:spcPct val="70000"/>
                </a:lnSpc>
                <a:spcBef>
                  <a:spcPct val="50000"/>
                </a:spcBef>
              </a:pPr>
              <a:r>
                <a:rPr lang="en-US" sz="1600" b="1" dirty="0">
                  <a:solidFill>
                    <a:schemeClr val="bg1"/>
                  </a:solidFill>
                  <a:effectLst>
                    <a:outerShdw blurRad="38100" dist="38100" dir="2700000" algn="tl">
                      <a:srgbClr val="000000">
                        <a:alpha val="43137"/>
                      </a:srgbClr>
                    </a:outerShdw>
                  </a:effectLst>
                </a:rPr>
                <a:t>Shell </a:t>
              </a:r>
              <a:r>
                <a:rPr lang="en-US" sz="1600" b="1" dirty="0" smtClean="0">
                  <a:solidFill>
                    <a:schemeClr val="bg1"/>
                  </a:solidFill>
                  <a:effectLst>
                    <a:outerShdw blurRad="38100" dist="38100" dir="2700000" algn="tl">
                      <a:srgbClr val="000000">
                        <a:alpha val="43137"/>
                      </a:srgbClr>
                    </a:outerShdw>
                  </a:effectLst>
                </a:rPr>
                <a:t>Technology Ventures</a:t>
              </a:r>
              <a:r>
                <a:rPr lang="en-US" dirty="0" smtClean="0"/>
                <a:t> </a:t>
              </a:r>
              <a:endParaRPr lang="en-US" dirty="0"/>
            </a:p>
          </p:txBody>
        </p:sp>
      </p:grpSp>
      <p:pic>
        <p:nvPicPr>
          <p:cNvPr id="13" name="Picture 4" descr="http://eacea.ec.europa.eu/about/logos/European_Commission_bloc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67600" y="2362200"/>
            <a:ext cx="1143000" cy="13396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www.irkutskoil.com/images/upload/img1286017818.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8600" y="838200"/>
            <a:ext cx="165489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http://t1.gstatic.com/images?q=tbn:ANd9GcStM_K5SKcK2-58YJAT-pq_7Q4tvURL3BDcIzsFIyy1rScKx3dHu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914400"/>
            <a:ext cx="1219200" cy="117043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0" descr="http://t2.gstatic.com/images?q=tbn:ANd9GcSVoCKdF2AFWKqmYe9vb9rNpXO4dRNe-8GV79BQ9QJvIfzFB0Z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2362200"/>
            <a:ext cx="1460500" cy="14540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http://t3.gstatic.com/images?q=tbn:ANd9GcTimXnGl6lqkwIj-zL3TrglNZ3O2fyYvrSz7-zgvdocpj9am0vSk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3600" y="914400"/>
            <a:ext cx="2819400" cy="11747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4" descr="http://t1.gstatic.com/images?q=tbn:ANd9GcTuPwzS-LeYOAOur_ztJKlgQI6zB8mYzr3hPH2rjMR1fRQsz-nqr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3962400"/>
            <a:ext cx="13715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lazovsky.files.wordpress.com/2010/11/rusnano_logo_en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797503" y="923924"/>
            <a:ext cx="1813097" cy="120967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txBox="1">
            <a:spLocks noChangeArrowheads="1"/>
          </p:cNvSpPr>
          <p:nvPr/>
        </p:nvSpPr>
        <p:spPr bwMode="auto">
          <a:xfrm>
            <a:off x="228600" y="5562600"/>
            <a:ext cx="8839200" cy="1066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1600" b="1" dirty="0" smtClean="0">
                <a:solidFill>
                  <a:schemeClr val="bg1"/>
                </a:solidFill>
                <a:effectLst>
                  <a:outerShdw blurRad="38100" dist="38100" dir="2700000" algn="tl">
                    <a:srgbClr val="000000"/>
                  </a:outerShdw>
                </a:effectLst>
                <a:latin typeface="Trebuchet MS" pitchFamily="34" charset="0"/>
              </a:rPr>
              <a:t>Nastas’ assignments:</a:t>
            </a:r>
          </a:p>
          <a:p>
            <a:pPr algn="ctr">
              <a:defRPr/>
            </a:pPr>
            <a:r>
              <a:rPr lang="en-US" sz="800" b="1" dirty="0" smtClean="0">
                <a:solidFill>
                  <a:schemeClr val="bg1"/>
                </a:solidFill>
                <a:effectLst>
                  <a:outerShdw blurRad="38100" dist="38100" dir="2700000" algn="tl">
                    <a:srgbClr val="000000"/>
                  </a:outerShdw>
                </a:effectLst>
                <a:latin typeface="Trebuchet MS" pitchFamily="34" charset="0"/>
              </a:rPr>
              <a:t> </a:t>
            </a:r>
          </a:p>
          <a:p>
            <a:pPr>
              <a:defRPr/>
            </a:pPr>
            <a:r>
              <a:rPr lang="en-US" sz="1600" b="1" smtClean="0">
                <a:solidFill>
                  <a:schemeClr val="bg1"/>
                </a:solidFill>
                <a:effectLst>
                  <a:outerShdw blurRad="38100" dist="38100" dir="2700000" algn="tl">
                    <a:srgbClr val="000000"/>
                  </a:outerShdw>
                </a:effectLst>
                <a:latin typeface="Trebuchet MS" pitchFamily="34" charset="0"/>
              </a:rPr>
              <a:t>*Analyze </a:t>
            </a:r>
            <a:r>
              <a:rPr lang="en-US" sz="1600" b="1" dirty="0" smtClean="0">
                <a:solidFill>
                  <a:schemeClr val="bg1"/>
                </a:solidFill>
                <a:effectLst>
                  <a:outerShdw blurRad="38100" dist="38100" dir="2700000" algn="tl">
                    <a:srgbClr val="000000"/>
                  </a:outerShdw>
                </a:effectLst>
                <a:latin typeface="Trebuchet MS" pitchFamily="34" charset="0"/>
              </a:rPr>
              <a:t>the market, define creative financing solutions/TA needed. </a:t>
            </a:r>
          </a:p>
          <a:p>
            <a:pPr>
              <a:defRPr/>
            </a:pPr>
            <a:r>
              <a:rPr lang="en-US" sz="1600" b="1" dirty="0" smtClean="0">
                <a:solidFill>
                  <a:schemeClr val="bg1"/>
                </a:solidFill>
                <a:effectLst>
                  <a:outerShdw blurRad="38100" dist="38100" dir="2700000" algn="tl">
                    <a:srgbClr val="000000"/>
                  </a:outerShdw>
                </a:effectLst>
                <a:latin typeface="Trebuchet MS" pitchFamily="34" charset="0"/>
              </a:rPr>
              <a:t>“Then work to </a:t>
            </a:r>
            <a:r>
              <a:rPr lang="en-US" sz="1600" b="1" dirty="0" smtClean="0">
                <a:solidFill>
                  <a:schemeClr val="bg1"/>
                </a:solidFill>
                <a:effectLst>
                  <a:outerShdw blurRad="38100" dist="38100" dir="2700000" algn="tl">
                    <a:srgbClr val="000000">
                      <a:alpha val="43137"/>
                    </a:srgbClr>
                  </a:outerShdw>
                </a:effectLst>
                <a:latin typeface="Trebuchet MS" pitchFamily="34" charset="0"/>
              </a:rPr>
              <a:t>create venture &amp; quasi-equity funds—new </a:t>
            </a:r>
            <a:r>
              <a:rPr lang="en-US" sz="1600" b="1" dirty="0">
                <a:solidFill>
                  <a:schemeClr val="bg1"/>
                </a:solidFill>
                <a:effectLst>
                  <a:outerShdw blurRad="38100" dist="38100" dir="2700000" algn="tl">
                    <a:srgbClr val="000000">
                      <a:alpha val="43137"/>
                    </a:srgbClr>
                  </a:outerShdw>
                </a:effectLst>
                <a:latin typeface="Trebuchet MS" pitchFamily="34" charset="0"/>
              </a:rPr>
              <a:t>schemes to finance </a:t>
            </a:r>
            <a:r>
              <a:rPr lang="en-US" sz="1600" b="1" dirty="0">
                <a:solidFill>
                  <a:srgbClr val="00B0F0"/>
                </a:solidFill>
                <a:effectLst>
                  <a:outerShdw blurRad="38100" dist="38100" dir="2700000" algn="tl">
                    <a:srgbClr val="000000">
                      <a:alpha val="43137"/>
                    </a:srgbClr>
                  </a:outerShdw>
                </a:effectLst>
                <a:latin typeface="Trebuchet MS" pitchFamily="34" charset="0"/>
              </a:rPr>
              <a:t>underserved</a:t>
            </a:r>
            <a:r>
              <a:rPr lang="en-US" sz="1600" b="1" dirty="0">
                <a:solidFill>
                  <a:schemeClr val="bg1"/>
                </a:solidFill>
                <a:effectLst>
                  <a:outerShdw blurRad="38100" dist="38100" dir="2700000" algn="tl">
                    <a:srgbClr val="000000">
                      <a:alpha val="43137"/>
                    </a:srgbClr>
                  </a:outerShdw>
                </a:effectLst>
                <a:latin typeface="Trebuchet MS" pitchFamily="34" charset="0"/>
              </a:rPr>
              <a:t> markets</a:t>
            </a:r>
            <a:r>
              <a:rPr lang="en-US" sz="1600" b="1" dirty="0" smtClean="0">
                <a:solidFill>
                  <a:schemeClr val="bg1"/>
                </a:solidFill>
                <a:effectLst>
                  <a:outerShdw blurRad="38100" dist="38100" dir="2700000" algn="tl">
                    <a:srgbClr val="000000">
                      <a:alpha val="43137"/>
                    </a:srgbClr>
                  </a:outerShdw>
                </a:effectLst>
                <a:latin typeface="Trebuchet MS" pitchFamily="34" charset="0"/>
              </a:rPr>
              <a:t>, </a:t>
            </a:r>
            <a:r>
              <a:rPr lang="en-US" sz="1600" b="1" dirty="0" smtClean="0">
                <a:solidFill>
                  <a:srgbClr val="00B0F0"/>
                </a:solidFill>
                <a:effectLst>
                  <a:outerShdw blurRad="38100" dist="38100" dir="2700000" algn="tl">
                    <a:srgbClr val="000000">
                      <a:alpha val="43137"/>
                    </a:srgbClr>
                  </a:outerShdw>
                </a:effectLst>
                <a:latin typeface="Trebuchet MS" pitchFamily="34" charset="0"/>
              </a:rPr>
              <a:t>underfinanced</a:t>
            </a:r>
            <a:r>
              <a:rPr lang="en-US" sz="1600" b="1" dirty="0" smtClean="0">
                <a:solidFill>
                  <a:schemeClr val="bg1"/>
                </a:solidFill>
                <a:effectLst>
                  <a:outerShdw blurRad="38100" dist="38100" dir="2700000" algn="tl">
                    <a:srgbClr val="000000">
                      <a:alpha val="43137"/>
                    </a:srgbClr>
                  </a:outerShdw>
                </a:effectLst>
                <a:latin typeface="Trebuchet MS" pitchFamily="34" charset="0"/>
              </a:rPr>
              <a:t> </a:t>
            </a:r>
            <a:r>
              <a:rPr lang="en-US" sz="1600" b="1" dirty="0">
                <a:solidFill>
                  <a:schemeClr val="bg1"/>
                </a:solidFill>
                <a:effectLst>
                  <a:outerShdw blurRad="38100" dist="38100" dir="2700000" algn="tl">
                    <a:srgbClr val="000000">
                      <a:alpha val="43137"/>
                    </a:srgbClr>
                  </a:outerShdw>
                </a:effectLst>
                <a:latin typeface="Trebuchet MS" pitchFamily="34" charset="0"/>
              </a:rPr>
              <a:t>entrepreneurs, </a:t>
            </a:r>
            <a:r>
              <a:rPr lang="en-US" sz="1600" b="1" dirty="0">
                <a:solidFill>
                  <a:srgbClr val="00B0F0"/>
                </a:solidFill>
                <a:effectLst>
                  <a:outerShdw blurRad="38100" dist="38100" dir="2700000" algn="tl">
                    <a:srgbClr val="000000">
                      <a:alpha val="43137"/>
                    </a:srgbClr>
                  </a:outerShdw>
                </a:effectLst>
                <a:latin typeface="Trebuchet MS" pitchFamily="34" charset="0"/>
              </a:rPr>
              <a:t>access</a:t>
            </a:r>
            <a:r>
              <a:rPr lang="en-US" sz="1600" b="1" dirty="0">
                <a:solidFill>
                  <a:schemeClr val="bg1"/>
                </a:solidFill>
                <a:effectLst>
                  <a:outerShdw blurRad="38100" dist="38100" dir="2700000" algn="tl">
                    <a:srgbClr val="000000">
                      <a:alpha val="43137"/>
                    </a:srgbClr>
                  </a:outerShdw>
                </a:effectLst>
                <a:latin typeface="Trebuchet MS" pitchFamily="34" charset="0"/>
              </a:rPr>
              <a:t> new markets &amp; </a:t>
            </a:r>
            <a:r>
              <a:rPr lang="en-US" sz="1600" b="1" dirty="0" smtClean="0">
                <a:solidFill>
                  <a:schemeClr val="bg1"/>
                </a:solidFill>
                <a:effectLst>
                  <a:outerShdw blurRad="38100" dist="38100" dir="2700000" algn="tl">
                    <a:srgbClr val="000000">
                      <a:alpha val="43137"/>
                    </a:srgbClr>
                  </a:outerShdw>
                </a:effectLst>
                <a:latin typeface="Trebuchet MS" pitchFamily="34" charset="0"/>
              </a:rPr>
              <a:t>countries.” </a:t>
            </a:r>
            <a:endParaRPr lang="en-US" sz="16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23" name="Picture 25" descr="Natexis Private Equit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2362200"/>
            <a:ext cx="1981200" cy="856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0" y="3886200"/>
            <a:ext cx="1869317" cy="1652658"/>
            <a:chOff x="0" y="4114800"/>
            <a:chExt cx="1869317" cy="1652658"/>
          </a:xfrm>
        </p:grpSpPr>
        <p:sp>
          <p:nvSpPr>
            <p:cNvPr id="24" name="Rectangle 3"/>
            <p:cNvSpPr txBox="1">
              <a:spLocks noChangeArrowheads="1"/>
            </p:cNvSpPr>
            <p:nvPr/>
          </p:nvSpPr>
          <p:spPr bwMode="auto">
            <a:xfrm>
              <a:off x="0" y="5486400"/>
              <a:ext cx="1869317" cy="28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1200" b="1" dirty="0" smtClean="0">
                  <a:solidFill>
                    <a:schemeClr val="bg1"/>
                  </a:solidFill>
                  <a:effectLst>
                    <a:outerShdw blurRad="38100" dist="38100" dir="2700000" algn="tl">
                      <a:srgbClr val="000000">
                        <a:alpha val="43137"/>
                      </a:srgbClr>
                    </a:outerShdw>
                  </a:effectLst>
                  <a:latin typeface="Trebuchet MS" pitchFamily="34" charset="0"/>
                </a:rPr>
                <a:t>Kazakhstan Ministry of Education &amp; Science</a:t>
              </a:r>
              <a:endParaRPr lang="en-US" sz="1200" b="1" dirty="0">
                <a:solidFill>
                  <a:schemeClr val="bg1"/>
                </a:solidFill>
                <a:effectLst>
                  <a:outerShdw blurRad="38100" dist="38100" dir="2700000" algn="tl">
                    <a:srgbClr val="000000">
                      <a:alpha val="43137"/>
                    </a:srgbClr>
                  </a:outerShdw>
                </a:effectLst>
                <a:latin typeface="Trebuchet MS" pitchFamily="34" charset="0"/>
              </a:endParaRP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8600" y="4114800"/>
              <a:ext cx="1295400" cy="1295400"/>
            </a:xfrm>
            <a:prstGeom prst="rect">
              <a:avLst/>
            </a:prstGeom>
          </p:spPr>
        </p:pic>
      </p:grpSp>
      <p:grpSp>
        <p:nvGrpSpPr>
          <p:cNvPr id="4" name="Group 3"/>
          <p:cNvGrpSpPr/>
          <p:nvPr/>
        </p:nvGrpSpPr>
        <p:grpSpPr>
          <a:xfrm>
            <a:off x="2362200" y="2362200"/>
            <a:ext cx="2073103" cy="990600"/>
            <a:chOff x="2133600" y="2819400"/>
            <a:chExt cx="2073103" cy="990600"/>
          </a:xfrm>
        </p:grpSpPr>
        <p:pic>
          <p:nvPicPr>
            <p:cNvPr id="2052" name="Picture 4" descr="Home page">
              <a:hlinkClick r:id="rId14"/>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86000" y="2819400"/>
              <a:ext cx="1781175" cy="714375"/>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p:cNvSpPr txBox="1">
              <a:spLocks noChangeArrowheads="1"/>
            </p:cNvSpPr>
            <p:nvPr/>
          </p:nvSpPr>
          <p:spPr bwMode="auto">
            <a:xfrm>
              <a:off x="2133600" y="3528942"/>
              <a:ext cx="2073103" cy="281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1200" b="1" dirty="0" smtClean="0">
                  <a:solidFill>
                    <a:schemeClr val="bg1"/>
                  </a:solidFill>
                  <a:effectLst>
                    <a:outerShdw blurRad="38100" dist="38100" dir="2700000" algn="tl">
                      <a:srgbClr val="000000">
                        <a:alpha val="43137"/>
                      </a:srgbClr>
                    </a:outerShdw>
                  </a:effectLst>
                  <a:latin typeface="Trebuchet MS" pitchFamily="34" charset="0"/>
                </a:rPr>
                <a:t>Russian Venture Company</a:t>
              </a:r>
              <a:endParaRPr lang="en-US" sz="1200" b="1" dirty="0">
                <a:solidFill>
                  <a:schemeClr val="bg1"/>
                </a:solidFill>
                <a:effectLst>
                  <a:outerShdw blurRad="38100" dist="38100" dir="2700000" algn="tl">
                    <a:srgbClr val="000000">
                      <a:alpha val="43137"/>
                    </a:srgbClr>
                  </a:outerShdw>
                </a:effectLst>
                <a:latin typeface="Trebuchet MS" pitchFamily="34" charset="0"/>
              </a:endParaRPr>
            </a:p>
          </p:txBody>
        </p:sp>
      </p:grpSp>
    </p:spTree>
    <p:extLst>
      <p:ext uri="{BB962C8B-B14F-4D97-AF65-F5344CB8AC3E}">
        <p14:creationId xmlns:p14="http://schemas.microsoft.com/office/powerpoint/2010/main" val="16825997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
            <a:ext cx="9144000" cy="6705600"/>
          </a:xfrm>
          <a:prstGeom prst="rect">
            <a:avLst/>
          </a:prstGeom>
          <a:solidFill>
            <a:schemeClr val="tx1"/>
          </a:solidFill>
        </p:spPr>
        <p:txBody>
          <a:bodyPr wrap="square" rtlCol="0">
            <a:spAutoFit/>
          </a:bodyPr>
          <a:lstStyle/>
          <a:p>
            <a:endParaRPr lang="en-US" dirty="0"/>
          </a:p>
        </p:txBody>
      </p:sp>
      <p:sp>
        <p:nvSpPr>
          <p:cNvPr id="17" name="TextBox 16"/>
          <p:cNvSpPr txBox="1"/>
          <p:nvPr/>
        </p:nvSpPr>
        <p:spPr>
          <a:xfrm>
            <a:off x="381000" y="4419600"/>
            <a:ext cx="3276600"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Why Invite Me into Your Project?</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05600"/>
          </a:xfrm>
          <a:prstGeom prst="rect">
            <a:avLst/>
          </a:prstGeom>
        </p:spPr>
      </p:pic>
      <p:sp>
        <p:nvSpPr>
          <p:cNvPr id="18" name="TextBox 17"/>
          <p:cNvSpPr txBox="1"/>
          <p:nvPr/>
        </p:nvSpPr>
        <p:spPr>
          <a:xfrm>
            <a:off x="381000" y="4429760"/>
            <a:ext cx="3276600"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Why Invite Me into Your Project?</a:t>
            </a:r>
            <a:endParaRPr lang="en-US" sz="2800" dirty="0"/>
          </a:p>
        </p:txBody>
      </p:sp>
      <p:sp>
        <p:nvSpPr>
          <p:cNvPr id="19" name="TextBox 18"/>
          <p:cNvSpPr txBox="1"/>
          <p:nvPr/>
        </p:nvSpPr>
        <p:spPr>
          <a:xfrm>
            <a:off x="1371600" y="6504801"/>
            <a:ext cx="2743200"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*Click </a:t>
            </a:r>
            <a:r>
              <a:rPr lang="en-US" sz="1200" b="1" u="sng" dirty="0" smtClean="0">
                <a:solidFill>
                  <a:srgbClr val="00B0F0"/>
                </a:solidFill>
                <a:effectLst>
                  <a:outerShdw blurRad="38100" dist="38100" dir="2700000" algn="tl">
                    <a:srgbClr val="000000">
                      <a:alpha val="43137"/>
                    </a:srgbClr>
                  </a:outerShdw>
                </a:effectLst>
              </a:rPr>
              <a:t>links</a:t>
            </a:r>
            <a:r>
              <a:rPr lang="en-US" sz="1200" b="1" dirty="0" smtClean="0">
                <a:solidFill>
                  <a:schemeClr val="bg1"/>
                </a:solidFill>
                <a:effectLst>
                  <a:outerShdw blurRad="38100" dist="38100" dir="2700000" algn="tl">
                    <a:srgbClr val="000000">
                      <a:alpha val="43137"/>
                    </a:srgbClr>
                  </a:outerShdw>
                </a:effectLst>
              </a:rPr>
              <a:t> to open &amp; view docs</a:t>
            </a:r>
            <a:endParaRPr lang="en-US" sz="1200" dirty="0">
              <a:solidFill>
                <a:schemeClr val="bg1"/>
              </a:solidFill>
            </a:endParaRPr>
          </a:p>
        </p:txBody>
      </p:sp>
      <p:sp>
        <p:nvSpPr>
          <p:cNvPr id="20" name="TextBox 19"/>
          <p:cNvSpPr txBox="1"/>
          <p:nvPr/>
        </p:nvSpPr>
        <p:spPr>
          <a:xfrm>
            <a:off x="4724400" y="5755213"/>
            <a:ext cx="4114800" cy="569387"/>
          </a:xfrm>
          <a:prstGeom prst="rect">
            <a:avLst/>
          </a:prstGeom>
          <a:noFill/>
        </p:spPr>
        <p:txBody>
          <a:bodyPr wrap="square" rtlCol="0">
            <a:spAutoFit/>
          </a:bodyPr>
          <a:lstStyle/>
          <a:p>
            <a:r>
              <a:rPr lang="en-US" sz="1300" b="1" dirty="0">
                <a:solidFill>
                  <a:srgbClr val="FFF8A3"/>
                </a:solidFill>
                <a:effectLst>
                  <a:outerShdw blurRad="38100" dist="38100" dir="2700000" algn="tl">
                    <a:srgbClr val="000000">
                      <a:alpha val="43137"/>
                    </a:srgbClr>
                  </a:outerShdw>
                </a:effectLst>
              </a:rPr>
              <a:t>Access latest thinking in tech &amp; </a:t>
            </a:r>
            <a:r>
              <a:rPr lang="en-US" sz="1300" b="1" dirty="0" smtClean="0">
                <a:solidFill>
                  <a:srgbClr val="FFF8A3"/>
                </a:solidFill>
                <a:effectLst>
                  <a:outerShdw blurRad="38100" dist="38100" dir="2700000" algn="tl">
                    <a:srgbClr val="000000">
                      <a:alpha val="43137"/>
                    </a:srgbClr>
                  </a:outerShdw>
                </a:effectLst>
              </a:rPr>
              <a:t>entrepreneurship</a:t>
            </a:r>
          </a:p>
          <a:p>
            <a:endParaRPr lang="en-US" sz="600" b="1" dirty="0" smtClean="0">
              <a:solidFill>
                <a:schemeClr val="bg1"/>
              </a:solidFill>
              <a:effectLst>
                <a:outerShdw blurRad="38100" dist="38100" dir="2700000" algn="tl">
                  <a:srgbClr val="000000">
                    <a:alpha val="43137"/>
                  </a:srgbClr>
                </a:outerShdw>
              </a:effectLst>
            </a:endParaRPr>
          </a:p>
          <a:p>
            <a:r>
              <a:rPr lang="en-US" sz="1200" b="1" dirty="0" smtClean="0">
                <a:solidFill>
                  <a:schemeClr val="bg1"/>
                </a:solidFill>
                <a:effectLst>
                  <a:outerShdw blurRad="38100" dist="38100" dir="2700000" algn="tl">
                    <a:srgbClr val="000000">
                      <a:alpha val="43137"/>
                    </a:srgbClr>
                  </a:outerShdw>
                </a:effectLst>
              </a:rPr>
              <a:t>I mentor at—</a:t>
            </a:r>
            <a:r>
              <a:rPr lang="en-US" sz="1200" b="1" dirty="0" smtClean="0">
                <a:solidFill>
                  <a:schemeClr val="bg1"/>
                </a:solidFill>
                <a:effectLst>
                  <a:outerShdw blurRad="38100" dist="38100" dir="2700000" algn="tl">
                    <a:srgbClr val="000000">
                      <a:alpha val="43137"/>
                    </a:srgbClr>
                  </a:outerShdw>
                </a:effectLst>
                <a:hlinkClick r:id="rId3"/>
              </a:rPr>
              <a:t>Singularity Univ</a:t>
            </a:r>
            <a:r>
              <a:rPr lang="en-US" sz="1200" b="1" dirty="0" smtClean="0">
                <a:solidFill>
                  <a:schemeClr val="bg1"/>
                </a:solidFill>
                <a:effectLst>
                  <a:outerShdw blurRad="38100" dist="38100" dir="2700000" algn="tl">
                    <a:srgbClr val="000000">
                      <a:alpha val="43137"/>
                    </a:srgbClr>
                  </a:outerShdw>
                </a:effectLst>
              </a:rPr>
              <a:t> </a:t>
            </a:r>
            <a:r>
              <a:rPr lang="en-US" sz="1200" b="1" dirty="0">
                <a:solidFill>
                  <a:schemeClr val="bg1"/>
                </a:solidFill>
                <a:effectLst>
                  <a:outerShdw blurRad="38100" dist="38100" dir="2700000" algn="tl">
                    <a:srgbClr val="000000">
                      <a:alpha val="43137"/>
                    </a:srgbClr>
                  </a:outerShdw>
                </a:effectLst>
              </a:rPr>
              <a:t>&amp; </a:t>
            </a:r>
            <a:r>
              <a:rPr lang="en-US" sz="1200" b="1" dirty="0">
                <a:solidFill>
                  <a:schemeClr val="bg1"/>
                </a:solidFill>
                <a:effectLst>
                  <a:outerShdw blurRad="38100" dist="38100" dir="2700000" algn="tl">
                    <a:srgbClr val="000000">
                      <a:alpha val="43137"/>
                    </a:srgbClr>
                  </a:outerShdw>
                </a:effectLst>
                <a:hlinkClick r:id="rId4"/>
              </a:rPr>
              <a:t>Unreasonable </a:t>
            </a:r>
            <a:r>
              <a:rPr lang="en-US" sz="1200" b="1" dirty="0" smtClean="0">
                <a:solidFill>
                  <a:schemeClr val="bg1"/>
                </a:solidFill>
                <a:effectLst>
                  <a:outerShdw blurRad="38100" dist="38100" dir="2700000" algn="tl">
                    <a:srgbClr val="000000">
                      <a:alpha val="43137"/>
                    </a:srgbClr>
                  </a:outerShdw>
                </a:effectLst>
                <a:hlinkClick r:id="rId4"/>
              </a:rPr>
              <a:t>Institute</a:t>
            </a:r>
            <a:endParaRPr lang="en-US" sz="1200" dirty="0">
              <a:solidFill>
                <a:schemeClr val="bg1"/>
              </a:solidFill>
            </a:endParaRPr>
          </a:p>
        </p:txBody>
      </p:sp>
      <p:sp>
        <p:nvSpPr>
          <p:cNvPr id="21" name="TextBox 20"/>
          <p:cNvSpPr txBox="1"/>
          <p:nvPr/>
        </p:nvSpPr>
        <p:spPr>
          <a:xfrm>
            <a:off x="4343400" y="4572000"/>
            <a:ext cx="4267200" cy="923330"/>
          </a:xfrm>
          <a:prstGeom prst="rect">
            <a:avLst/>
          </a:prstGeom>
          <a:noFill/>
        </p:spPr>
        <p:txBody>
          <a:bodyPr wrap="square" rtlCol="0">
            <a:spAutoFit/>
          </a:bodyPr>
          <a:lstStyle/>
          <a:p>
            <a:r>
              <a:rPr lang="en-US" sz="1300" b="1" dirty="0">
                <a:solidFill>
                  <a:srgbClr val="FFF8A3"/>
                </a:solidFill>
                <a:effectLst>
                  <a:outerShdw blurRad="38100" dist="38100" dir="2700000" algn="tl">
                    <a:srgbClr val="000000">
                      <a:alpha val="43137"/>
                    </a:srgbClr>
                  </a:outerShdw>
                </a:effectLst>
              </a:rPr>
              <a:t>Manage projects &amp; SMEs to international corporate governance principles &amp; </a:t>
            </a:r>
            <a:r>
              <a:rPr lang="en-US" sz="1300" b="1" dirty="0" smtClean="0">
                <a:solidFill>
                  <a:srgbClr val="FFF8A3"/>
                </a:solidFill>
                <a:effectLst>
                  <a:outerShdw blurRad="38100" dist="38100" dir="2700000" algn="tl">
                    <a:srgbClr val="000000">
                      <a:alpha val="43137"/>
                    </a:srgbClr>
                  </a:outerShdw>
                </a:effectLst>
              </a:rPr>
              <a:t>practices</a:t>
            </a:r>
          </a:p>
          <a:p>
            <a:endParaRPr lang="en-US" sz="400" b="1" dirty="0" smtClean="0">
              <a:solidFill>
                <a:srgbClr val="D1C201"/>
              </a:solidFill>
              <a:effectLst>
                <a:outerShdw blurRad="38100" dist="38100" dir="2700000" algn="tl">
                  <a:srgbClr val="000000">
                    <a:alpha val="43137"/>
                  </a:srgbClr>
                </a:outerShdw>
              </a:effectLst>
            </a:endParaRPr>
          </a:p>
          <a:p>
            <a:r>
              <a:rPr lang="en-US" sz="1200" b="1" dirty="0">
                <a:solidFill>
                  <a:schemeClr val="bg1"/>
                </a:solidFill>
                <a:effectLst>
                  <a:outerShdw blurRad="38100" dist="38100" dir="2700000" algn="tl">
                    <a:srgbClr val="000000">
                      <a:alpha val="43137"/>
                    </a:srgbClr>
                  </a:outerShdw>
                </a:effectLst>
              </a:rPr>
              <a:t>Nastas Member—</a:t>
            </a:r>
            <a:r>
              <a:rPr lang="en-US" sz="1200" b="1" dirty="0">
                <a:solidFill>
                  <a:schemeClr val="bg1"/>
                </a:solidFill>
                <a:effectLst>
                  <a:outerShdw blurRad="38100" dist="38100" dir="2700000" algn="tl">
                    <a:srgbClr val="000000">
                      <a:alpha val="43137"/>
                    </a:srgbClr>
                  </a:outerShdw>
                </a:effectLst>
                <a:hlinkClick r:id="rId5"/>
              </a:rPr>
              <a:t>Board of </a:t>
            </a:r>
            <a:r>
              <a:rPr lang="en-US" sz="1200" b="1" dirty="0" smtClean="0">
                <a:solidFill>
                  <a:schemeClr val="bg1"/>
                </a:solidFill>
                <a:effectLst>
                  <a:outerShdw blurRad="38100" dist="38100" dir="2700000" algn="tl">
                    <a:srgbClr val="000000">
                      <a:alpha val="43137"/>
                    </a:srgbClr>
                  </a:outerShdw>
                </a:effectLst>
                <a:hlinkClick r:id="rId5"/>
              </a:rPr>
              <a:t>Directors</a:t>
            </a:r>
            <a:r>
              <a:rPr lang="en-US" sz="1200" b="1" dirty="0" smtClean="0">
                <a:solidFill>
                  <a:schemeClr val="bg1"/>
                </a:solidFill>
                <a:effectLst>
                  <a:outerShdw blurRad="38100" dist="38100" dir="2700000" algn="tl">
                    <a:srgbClr val="000000">
                      <a:alpha val="43137"/>
                    </a:srgbClr>
                  </a:outerShdw>
                </a:effectLst>
              </a:rPr>
              <a:t> </a:t>
            </a:r>
            <a:r>
              <a:rPr lang="en-US" sz="1200" b="1" dirty="0">
                <a:solidFill>
                  <a:schemeClr val="bg1"/>
                </a:solidFill>
                <a:effectLst>
                  <a:outerShdw blurRad="38100" dist="38100" dir="2700000" algn="tl">
                    <a:srgbClr val="000000">
                      <a:alpha val="43137"/>
                    </a:srgbClr>
                  </a:outerShdw>
                </a:effectLst>
              </a:rPr>
              <a:t>in 18 SMEs; USA &amp; </a:t>
            </a:r>
            <a:r>
              <a:rPr lang="en-US" sz="1200" b="1" dirty="0" smtClean="0">
                <a:solidFill>
                  <a:schemeClr val="bg1"/>
                </a:solidFill>
                <a:effectLst>
                  <a:outerShdw blurRad="38100" dist="38100" dir="2700000" algn="tl">
                    <a:srgbClr val="000000">
                      <a:alpha val="43137"/>
                    </a:srgbClr>
                  </a:outerShdw>
                </a:effectLst>
              </a:rPr>
              <a:t>Emerging Markets</a:t>
            </a:r>
            <a:r>
              <a:rPr lang="en-US" sz="1200" b="1" dirty="0">
                <a:solidFill>
                  <a:schemeClr val="bg1"/>
                </a:solidFill>
                <a:effectLst>
                  <a:outerShdw blurRad="38100" dist="38100" dir="2700000" algn="tl">
                    <a:srgbClr val="000000">
                      <a:alpha val="43137"/>
                    </a:srgbClr>
                  </a:outerShdw>
                </a:effectLst>
              </a:rPr>
              <a:t>. Read my </a:t>
            </a:r>
            <a:r>
              <a:rPr lang="en-US" sz="1200" b="1" dirty="0">
                <a:solidFill>
                  <a:schemeClr val="bg1"/>
                </a:solidFill>
                <a:effectLst>
                  <a:outerShdw blurRad="38100" dist="38100" dir="2700000" algn="tl">
                    <a:srgbClr val="000000">
                      <a:alpha val="43137"/>
                    </a:srgbClr>
                  </a:outerShdw>
                </a:effectLst>
                <a:hlinkClick r:id="rId6"/>
              </a:rPr>
              <a:t>contributions</a:t>
            </a:r>
            <a:endParaRPr lang="en-US" sz="1200" dirty="0">
              <a:solidFill>
                <a:schemeClr val="bg1"/>
              </a:solidFill>
            </a:endParaRPr>
          </a:p>
        </p:txBody>
      </p:sp>
      <p:sp>
        <p:nvSpPr>
          <p:cNvPr id="22" name="Rectangle 21"/>
          <p:cNvSpPr/>
          <p:nvPr/>
        </p:nvSpPr>
        <p:spPr>
          <a:xfrm>
            <a:off x="4648200" y="1970544"/>
            <a:ext cx="3962400" cy="2677656"/>
          </a:xfrm>
          <a:prstGeom prst="rect">
            <a:avLst/>
          </a:prstGeom>
        </p:spPr>
        <p:txBody>
          <a:bodyPr wrap="square">
            <a:spAutoFit/>
          </a:bodyPr>
          <a:lstStyle/>
          <a:p>
            <a:r>
              <a:rPr lang="en-US" sz="1300" b="1" dirty="0">
                <a:solidFill>
                  <a:srgbClr val="FFF8A3"/>
                </a:solidFill>
                <a:effectLst>
                  <a:outerShdw blurRad="38100" dist="38100" dir="2700000" algn="tl">
                    <a:srgbClr val="000000">
                      <a:alpha val="43137"/>
                    </a:srgbClr>
                  </a:outerShdw>
                </a:effectLst>
              </a:rPr>
              <a:t>‘Scale up’ the amount &amp; diversity of $ for </a:t>
            </a:r>
            <a:r>
              <a:rPr lang="en-US" sz="1300" b="1" dirty="0" smtClean="0">
                <a:solidFill>
                  <a:srgbClr val="FFF8A3"/>
                </a:solidFill>
                <a:effectLst>
                  <a:outerShdw blurRad="38100" dist="38100" dir="2700000" algn="tl">
                    <a:srgbClr val="000000">
                      <a:alpha val="43137"/>
                    </a:srgbClr>
                  </a:outerShdw>
                </a:effectLst>
              </a:rPr>
              <a:t>SMEs</a:t>
            </a:r>
          </a:p>
          <a:p>
            <a:endParaRPr lang="en-US" sz="800" b="1" dirty="0">
              <a:solidFill>
                <a:srgbClr val="D1C201"/>
              </a:solidFill>
              <a:effectLst>
                <a:outerShdw blurRad="38100" dist="38100" dir="2700000" algn="tl">
                  <a:srgbClr val="000000">
                    <a:alpha val="43137"/>
                  </a:srgbClr>
                </a:outerShdw>
              </a:effectLst>
            </a:endParaRPr>
          </a:p>
          <a:p>
            <a:r>
              <a:rPr lang="en-US" sz="1200" b="1" dirty="0" smtClean="0">
                <a:solidFill>
                  <a:schemeClr val="bg1"/>
                </a:solidFill>
                <a:effectLst>
                  <a:outerShdw blurRad="38100" dist="38100" dir="2700000" algn="tl">
                    <a:srgbClr val="000000">
                      <a:alpha val="43137"/>
                    </a:srgbClr>
                  </a:outerShdw>
                </a:effectLst>
              </a:rPr>
              <a:t>Yes use multiple </a:t>
            </a:r>
            <a:r>
              <a:rPr lang="en-US" sz="1200" b="1" dirty="0" smtClean="0">
                <a:solidFill>
                  <a:schemeClr val="bg1"/>
                </a:solidFill>
                <a:effectLst>
                  <a:outerShdw blurRad="38100" dist="38100" dir="2700000" algn="tl">
                    <a:srgbClr val="000000">
                      <a:alpha val="43137"/>
                    </a:srgbClr>
                  </a:outerShdw>
                </a:effectLst>
                <a:hlinkClick r:id="rId7"/>
              </a:rPr>
              <a:t>strategies</a:t>
            </a:r>
            <a:r>
              <a:rPr lang="en-US" sz="1200" b="1" dirty="0" smtClean="0">
                <a:solidFill>
                  <a:schemeClr val="bg1"/>
                </a:solidFill>
                <a:effectLst>
                  <a:outerShdw blurRad="38100" dist="38100" dir="2700000" algn="tl">
                    <a:srgbClr val="000000">
                      <a:alpha val="43137"/>
                    </a:srgbClr>
                  </a:outerShdw>
                </a:effectLst>
              </a:rPr>
              <a:t> &amp; </a:t>
            </a:r>
            <a:r>
              <a:rPr lang="en-US" sz="1200" b="1" dirty="0" smtClean="0">
                <a:solidFill>
                  <a:schemeClr val="bg1"/>
                </a:solidFill>
                <a:effectLst>
                  <a:outerShdw blurRad="38100" dist="38100" dir="2700000" algn="tl">
                    <a:srgbClr val="000000">
                      <a:alpha val="43137"/>
                    </a:srgbClr>
                  </a:outerShdw>
                </a:effectLst>
                <a:hlinkClick r:id="rId8"/>
              </a:rPr>
              <a:t>structures</a:t>
            </a:r>
            <a:r>
              <a:rPr lang="en-US" sz="1200" b="1" dirty="0">
                <a:solidFill>
                  <a:schemeClr val="bg1"/>
                </a:solidFill>
                <a:effectLst>
                  <a:outerShdw blurRad="38100" dist="38100" dir="2700000" algn="tl">
                    <a:srgbClr val="000000">
                      <a:alpha val="43137"/>
                    </a:srgbClr>
                  </a:outerShdw>
                </a:effectLst>
              </a:rPr>
              <a:t> </a:t>
            </a:r>
            <a:r>
              <a:rPr lang="en-US" sz="1200" b="1" dirty="0" smtClean="0">
                <a:solidFill>
                  <a:schemeClr val="bg1"/>
                </a:solidFill>
                <a:effectLst>
                  <a:outerShdw blurRad="38100" dist="38100" dir="2700000" algn="tl">
                    <a:srgbClr val="000000">
                      <a:alpha val="43137"/>
                    </a:srgbClr>
                  </a:outerShdw>
                </a:effectLst>
              </a:rPr>
              <a:t>to invest + </a:t>
            </a:r>
            <a:r>
              <a:rPr lang="en-US" sz="1200" b="1" dirty="0" smtClean="0">
                <a:solidFill>
                  <a:schemeClr val="bg1"/>
                </a:solidFill>
                <a:effectLst>
                  <a:outerShdw blurRad="38100" dist="38100" dir="2700000" algn="tl">
                    <a:srgbClr val="000000">
                      <a:alpha val="43137"/>
                    </a:srgbClr>
                  </a:outerShdw>
                </a:effectLst>
                <a:hlinkClick r:id="rId9"/>
              </a:rPr>
              <a:t>mentor</a:t>
            </a:r>
            <a:r>
              <a:rPr lang="en-US" sz="1200" b="1" dirty="0" smtClean="0">
                <a:solidFill>
                  <a:schemeClr val="bg1"/>
                </a:solidFill>
                <a:effectLst>
                  <a:outerShdw blurRad="38100" dist="38100" dir="2700000" algn="tl">
                    <a:srgbClr val="000000">
                      <a:alpha val="43137"/>
                    </a:srgbClr>
                  </a:outerShdw>
                </a:effectLst>
              </a:rPr>
              <a:t> local investors to build a tech portfolio</a:t>
            </a:r>
          </a:p>
          <a:p>
            <a:endParaRPr lang="en-US" sz="800" b="1" dirty="0">
              <a:solidFill>
                <a:schemeClr val="bg1"/>
              </a:solidFill>
              <a:effectLst>
                <a:outerShdw blurRad="38100" dist="38100" dir="2700000" algn="tl">
                  <a:srgbClr val="000000">
                    <a:alpha val="43137"/>
                  </a:srgbClr>
                </a:outerShdw>
              </a:effectLst>
            </a:endParaRPr>
          </a:p>
          <a:p>
            <a:r>
              <a:rPr lang="en-US" sz="1200" b="1" dirty="0" smtClean="0">
                <a:solidFill>
                  <a:schemeClr val="bg1"/>
                </a:solidFill>
                <a:effectLst>
                  <a:outerShdw blurRad="38100" dist="38100" dir="2700000" algn="tl">
                    <a:srgbClr val="000000">
                      <a:alpha val="43137"/>
                    </a:srgbClr>
                  </a:outerShdw>
                </a:effectLst>
              </a:rPr>
              <a:t>   Selectively </a:t>
            </a:r>
            <a:r>
              <a:rPr lang="en-US" sz="1200" b="1" dirty="0">
                <a:solidFill>
                  <a:schemeClr val="bg1"/>
                </a:solidFill>
                <a:effectLst>
                  <a:outerShdw blurRad="38100" dist="38100" dir="2700000" algn="tl">
                    <a:srgbClr val="000000">
                      <a:alpha val="43137"/>
                    </a:srgbClr>
                  </a:outerShdw>
                </a:effectLst>
              </a:rPr>
              <a:t>expose banks to </a:t>
            </a:r>
            <a:r>
              <a:rPr lang="en-US" sz="1200" b="1" dirty="0" smtClean="0">
                <a:solidFill>
                  <a:schemeClr val="bg1"/>
                </a:solidFill>
                <a:effectLst>
                  <a:outerShdw blurRad="38100" dist="38100" dir="2700000" algn="tl">
                    <a:srgbClr val="000000">
                      <a:alpha val="43137"/>
                    </a:srgbClr>
                  </a:outerShdw>
                </a:effectLst>
                <a:hlinkClick r:id="rId10"/>
              </a:rPr>
              <a:t>finance tech</a:t>
            </a:r>
            <a:r>
              <a:rPr lang="en-US" sz="1200" b="1" dirty="0" smtClean="0">
                <a:solidFill>
                  <a:schemeClr val="bg1"/>
                </a:solidFill>
                <a:effectLst>
                  <a:outerShdw blurRad="38100" dist="38100" dir="2700000" algn="tl">
                    <a:srgbClr val="000000">
                      <a:alpha val="43137"/>
                    </a:srgbClr>
                  </a:outerShdw>
                </a:effectLst>
              </a:rPr>
              <a:t> + </a:t>
            </a:r>
            <a:r>
              <a:rPr lang="en-US" sz="1200" b="1" dirty="0" smtClean="0">
                <a:solidFill>
                  <a:schemeClr val="bg1"/>
                </a:solidFill>
                <a:effectLst>
                  <a:outerShdw blurRad="38100" dist="38100" dir="2700000" algn="tl">
                    <a:srgbClr val="000000">
                      <a:alpha val="43137"/>
                    </a:srgbClr>
                  </a:outerShdw>
                </a:effectLst>
                <a:hlinkClick r:id="rId11"/>
              </a:rPr>
              <a:t>mentor</a:t>
            </a:r>
            <a:r>
              <a:rPr lang="en-US" sz="1200" b="1" dirty="0" smtClean="0">
                <a:solidFill>
                  <a:schemeClr val="bg1"/>
                </a:solidFill>
                <a:effectLst>
                  <a:outerShdw blurRad="38100" dist="38100" dir="2700000" algn="tl">
                    <a:srgbClr val="000000">
                      <a:alpha val="43137"/>
                    </a:srgbClr>
                  </a:outerShdw>
                </a:effectLst>
              </a:rPr>
              <a:t> in execution (my </a:t>
            </a:r>
            <a:r>
              <a:rPr lang="en-US" sz="1200" b="1" dirty="0">
                <a:solidFill>
                  <a:schemeClr val="bg1"/>
                </a:solidFill>
                <a:effectLst>
                  <a:outerShdw blurRad="38100" dist="38100" dir="2700000" algn="tl">
                    <a:srgbClr val="000000">
                      <a:alpha val="43137"/>
                    </a:srgbClr>
                  </a:outerShdw>
                </a:effectLst>
                <a:hlinkClick r:id="rId12"/>
              </a:rPr>
              <a:t>bank SME </a:t>
            </a:r>
            <a:r>
              <a:rPr lang="en-US" sz="1200" b="1" dirty="0" smtClean="0">
                <a:solidFill>
                  <a:schemeClr val="bg1"/>
                </a:solidFill>
                <a:effectLst>
                  <a:outerShdw blurRad="38100" dist="38100" dir="2700000" algn="tl">
                    <a:srgbClr val="000000">
                      <a:alpha val="43137"/>
                    </a:srgbClr>
                  </a:outerShdw>
                </a:effectLst>
                <a:hlinkClick r:id="rId12"/>
              </a:rPr>
              <a:t>successes</a:t>
            </a:r>
            <a:r>
              <a:rPr lang="en-US" sz="1200" b="1" dirty="0" smtClean="0">
                <a:solidFill>
                  <a:schemeClr val="bg1"/>
                </a:solidFill>
                <a:effectLst>
                  <a:outerShdw blurRad="38100" dist="38100" dir="2700000" algn="tl">
                    <a:srgbClr val="000000">
                      <a:alpha val="43137"/>
                    </a:srgbClr>
                  </a:outerShdw>
                </a:effectLst>
              </a:rPr>
              <a:t> in </a:t>
            </a:r>
            <a:r>
              <a:rPr lang="en-US" sz="1200" b="1" dirty="0">
                <a:solidFill>
                  <a:schemeClr val="bg1"/>
                </a:solidFill>
                <a:effectLst>
                  <a:outerShdw blurRad="38100" dist="38100" dir="2700000" algn="tl">
                    <a:srgbClr val="000000">
                      <a:alpha val="43137"/>
                    </a:srgbClr>
                  </a:outerShdw>
                </a:effectLst>
              </a:rPr>
              <a:t>Russia)</a:t>
            </a:r>
            <a:r>
              <a:rPr lang="en-US" sz="1200" b="1" dirty="0" smtClean="0">
                <a:solidFill>
                  <a:schemeClr val="bg1"/>
                </a:solidFill>
                <a:effectLst>
                  <a:outerShdw blurRad="38100" dist="38100" dir="2700000" algn="tl">
                    <a:srgbClr val="000000">
                      <a:alpha val="43137"/>
                    </a:srgbClr>
                  </a:outerShdw>
                </a:effectLst>
              </a:rPr>
              <a:t> </a:t>
            </a:r>
          </a:p>
          <a:p>
            <a:endParaRPr lang="en-US" sz="800" b="1" dirty="0">
              <a:solidFill>
                <a:schemeClr val="bg1"/>
              </a:solidFill>
              <a:effectLst>
                <a:outerShdw blurRad="38100" dist="38100" dir="2700000" algn="tl">
                  <a:srgbClr val="000000">
                    <a:alpha val="43137"/>
                  </a:srgbClr>
                </a:outerShdw>
              </a:effectLst>
            </a:endParaRPr>
          </a:p>
          <a:p>
            <a:r>
              <a:rPr lang="en-US" sz="1200" b="1" dirty="0">
                <a:solidFill>
                  <a:schemeClr val="bg1"/>
                </a:solidFill>
                <a:effectLst>
                  <a:outerShdw blurRad="38100" dist="38100" dir="2700000" algn="tl">
                    <a:srgbClr val="000000">
                      <a:alpha val="43137"/>
                    </a:srgbClr>
                  </a:outerShdw>
                </a:effectLst>
              </a:rPr>
              <a:t>Deploy grants for commercialization; </a:t>
            </a:r>
            <a:r>
              <a:rPr lang="en-US" sz="1200" b="1" dirty="0" smtClean="0">
                <a:solidFill>
                  <a:schemeClr val="bg1"/>
                </a:solidFill>
                <a:effectLst>
                  <a:outerShdw blurRad="38100" dist="38100" dir="2700000" algn="tl">
                    <a:srgbClr val="000000">
                      <a:alpha val="43137"/>
                    </a:srgbClr>
                  </a:outerShdw>
                </a:effectLst>
              </a:rPr>
              <a:t>results </a:t>
            </a:r>
            <a:r>
              <a:rPr lang="en-US" sz="1200" b="1" u="sng" dirty="0" smtClean="0">
                <a:solidFill>
                  <a:schemeClr val="bg1"/>
                </a:solidFill>
                <a:effectLst>
                  <a:outerShdw blurRad="38100" dist="38100" dir="2700000" algn="tl">
                    <a:srgbClr val="000000">
                      <a:alpha val="43137"/>
                    </a:srgbClr>
                  </a:outerShdw>
                </a:effectLst>
                <a:hlinkClick r:id="rId13"/>
              </a:rPr>
              <a:t>1</a:t>
            </a:r>
            <a:r>
              <a:rPr lang="en-US" sz="1200" b="1" u="sng" baseline="30000" dirty="0" smtClean="0">
                <a:solidFill>
                  <a:schemeClr val="bg1"/>
                </a:solidFill>
                <a:effectLst>
                  <a:outerShdw blurRad="38100" dist="38100" dir="2700000" algn="tl">
                    <a:srgbClr val="000000">
                      <a:alpha val="43137"/>
                    </a:srgbClr>
                  </a:outerShdw>
                </a:effectLst>
                <a:hlinkClick r:id="rId13"/>
              </a:rPr>
              <a:t>st</a:t>
            </a:r>
            <a:r>
              <a:rPr lang="en-US" sz="1200" b="1" dirty="0" smtClean="0">
                <a:solidFill>
                  <a:schemeClr val="bg1"/>
                </a:solidFill>
                <a:effectLst>
                  <a:outerShdw blurRad="38100" dist="38100" dir="2700000" algn="tl">
                    <a:srgbClr val="000000">
                      <a:alpha val="43137"/>
                    </a:srgbClr>
                  </a:outerShdw>
                </a:effectLst>
              </a:rPr>
              <a:t>&amp;</a:t>
            </a:r>
            <a:r>
              <a:rPr lang="en-US" sz="1200" b="1" u="sng" dirty="0" smtClean="0">
                <a:solidFill>
                  <a:schemeClr val="bg1"/>
                </a:solidFill>
                <a:effectLst>
                  <a:outerShdw blurRad="38100" dist="38100" dir="2700000" algn="tl">
                    <a:srgbClr val="000000">
                      <a:alpha val="43137"/>
                    </a:srgbClr>
                  </a:outerShdw>
                </a:effectLst>
                <a:hlinkClick r:id="rId14"/>
              </a:rPr>
              <a:t>2</a:t>
            </a:r>
            <a:r>
              <a:rPr lang="en-US" sz="1200" b="1" u="sng" baseline="30000" dirty="0" smtClean="0">
                <a:solidFill>
                  <a:schemeClr val="bg1"/>
                </a:solidFill>
                <a:effectLst>
                  <a:outerShdw blurRad="38100" dist="38100" dir="2700000" algn="tl">
                    <a:srgbClr val="000000">
                      <a:alpha val="43137"/>
                    </a:srgbClr>
                  </a:outerShdw>
                </a:effectLst>
                <a:hlinkClick r:id="rId14"/>
              </a:rPr>
              <a:t>nd</a:t>
            </a:r>
            <a:r>
              <a:rPr lang="en-US" sz="1200" b="1" u="sng" baseline="30000" dirty="0">
                <a:solidFill>
                  <a:schemeClr val="bg1"/>
                </a:solidFill>
                <a:effectLst>
                  <a:outerShdw blurRad="38100" dist="38100" dir="2700000" algn="tl">
                    <a:srgbClr val="000000">
                      <a:alpha val="43137"/>
                    </a:srgbClr>
                  </a:outerShdw>
                </a:effectLst>
              </a:rPr>
              <a:t> </a:t>
            </a:r>
            <a:r>
              <a:rPr lang="en-US" sz="1200" b="1" dirty="0" smtClean="0">
                <a:solidFill>
                  <a:schemeClr val="bg1"/>
                </a:solidFill>
                <a:effectLst>
                  <a:outerShdw blurRad="38100" dist="38100" dir="2700000" algn="tl">
                    <a:srgbClr val="000000">
                      <a:alpha val="43137"/>
                    </a:srgbClr>
                  </a:outerShdw>
                </a:effectLst>
              </a:rPr>
              <a:t>$22MM </a:t>
            </a:r>
            <a:r>
              <a:rPr lang="en-US" sz="1200" b="1" dirty="0">
                <a:solidFill>
                  <a:schemeClr val="bg1"/>
                </a:solidFill>
                <a:effectLst>
                  <a:outerShdw blurRad="38100" dist="38100" dir="2700000" algn="tl">
                    <a:srgbClr val="000000">
                      <a:alpha val="43137"/>
                    </a:srgbClr>
                  </a:outerShdw>
                </a:effectLst>
              </a:rPr>
              <a:t>invested </a:t>
            </a:r>
            <a:endParaRPr lang="en-US" sz="1200" b="1" dirty="0" smtClean="0">
              <a:solidFill>
                <a:schemeClr val="bg1"/>
              </a:solidFill>
              <a:effectLst>
                <a:outerShdw blurRad="38100" dist="38100" dir="2700000" algn="tl">
                  <a:srgbClr val="000000">
                    <a:alpha val="43137"/>
                  </a:srgbClr>
                </a:outerShdw>
              </a:effectLst>
            </a:endParaRPr>
          </a:p>
          <a:p>
            <a:r>
              <a:rPr lang="en-US" sz="1200" b="1" dirty="0" smtClean="0">
                <a:solidFill>
                  <a:schemeClr val="bg1"/>
                </a:solidFill>
                <a:effectLst>
                  <a:outerShdw blurRad="38100" dist="38100" dir="2700000" algn="tl">
                    <a:srgbClr val="000000">
                      <a:alpha val="43137"/>
                    </a:srgbClr>
                  </a:outerShdw>
                </a:effectLst>
              </a:rPr>
              <a:t>In 21 Kazakhstani projects---in </a:t>
            </a:r>
            <a:r>
              <a:rPr lang="en-US" sz="1200" b="1" dirty="0">
                <a:solidFill>
                  <a:schemeClr val="bg1"/>
                </a:solidFill>
                <a:effectLst>
                  <a:outerShdw blurRad="38100" dist="38100" dir="2700000" algn="tl">
                    <a:srgbClr val="000000">
                      <a:alpha val="43137"/>
                    </a:srgbClr>
                  </a:outerShdw>
                </a:effectLst>
              </a:rPr>
              <a:t>just 18 months</a:t>
            </a:r>
            <a:endParaRPr lang="en-US" sz="1200" b="1" dirty="0" smtClean="0">
              <a:solidFill>
                <a:schemeClr val="bg1"/>
              </a:solidFill>
              <a:effectLst>
                <a:outerShdw blurRad="38100" dist="38100" dir="2700000" algn="tl">
                  <a:srgbClr val="000000">
                    <a:alpha val="43137"/>
                  </a:srgbClr>
                </a:outerShdw>
              </a:effectLst>
            </a:endParaRPr>
          </a:p>
          <a:p>
            <a:endParaRPr lang="en-US" sz="800" b="1" dirty="0">
              <a:solidFill>
                <a:srgbClr val="D1C201"/>
              </a:solidFill>
              <a:effectLst>
                <a:outerShdw blurRad="38100" dist="38100" dir="2700000" algn="tl">
                  <a:srgbClr val="000000">
                    <a:alpha val="43137"/>
                  </a:srgbClr>
                </a:outerShdw>
              </a:effectLst>
            </a:endParaRPr>
          </a:p>
          <a:p>
            <a:r>
              <a:rPr lang="en-US" sz="1200" b="1" dirty="0">
                <a:solidFill>
                  <a:schemeClr val="bg1"/>
                </a:solidFill>
                <a:effectLst>
                  <a:outerShdw blurRad="38100" dist="38100" dir="2700000" algn="tl">
                    <a:srgbClr val="000000">
                      <a:alpha val="43137"/>
                    </a:srgbClr>
                  </a:outerShdw>
                </a:effectLst>
              </a:rPr>
              <a:t>Rethink </a:t>
            </a:r>
            <a:r>
              <a:rPr lang="en-US" sz="1200" b="1" dirty="0">
                <a:solidFill>
                  <a:schemeClr val="bg1"/>
                </a:solidFill>
                <a:effectLst>
                  <a:outerShdw blurRad="38100" dist="38100" dir="2700000" algn="tl">
                    <a:srgbClr val="000000">
                      <a:alpha val="43137"/>
                    </a:srgbClr>
                  </a:outerShdw>
                </a:effectLst>
                <a:hlinkClick r:id="rId15"/>
              </a:rPr>
              <a:t>SME creation</a:t>
            </a:r>
            <a:r>
              <a:rPr lang="en-US" sz="1200" b="1" dirty="0">
                <a:solidFill>
                  <a:schemeClr val="bg1"/>
                </a:solidFill>
                <a:effectLst>
                  <a:outerShdw blurRad="38100" dist="38100" dir="2700000" algn="tl">
                    <a:srgbClr val="000000">
                      <a:alpha val="43137"/>
                    </a:srgbClr>
                  </a:outerShdw>
                </a:effectLst>
              </a:rPr>
              <a:t> from university tech &amp; grants to </a:t>
            </a:r>
            <a:r>
              <a:rPr lang="en-US" sz="1200" b="1" dirty="0" smtClean="0">
                <a:solidFill>
                  <a:schemeClr val="bg1"/>
                </a:solidFill>
                <a:effectLst>
                  <a:outerShdw blurRad="38100" dist="38100" dir="2700000" algn="tl">
                    <a:srgbClr val="000000">
                      <a:alpha val="43137"/>
                    </a:srgbClr>
                  </a:outerShdw>
                </a:effectLst>
                <a:hlinkClick r:id="rId16"/>
              </a:rPr>
              <a:t>finance international tech transfer</a:t>
            </a:r>
            <a:endParaRPr lang="en-US" sz="1200" b="1" dirty="0" smtClean="0">
              <a:solidFill>
                <a:schemeClr val="bg1"/>
              </a:solidFill>
              <a:effectLst>
                <a:outerShdw blurRad="38100" dist="38100" dir="2700000" algn="tl">
                  <a:srgbClr val="000000">
                    <a:alpha val="43137"/>
                  </a:srgbClr>
                </a:outerShdw>
              </a:effectLst>
            </a:endParaRPr>
          </a:p>
          <a:p>
            <a:endParaRPr lang="en-US" sz="1300" dirty="0">
              <a:solidFill>
                <a:srgbClr val="D1C201"/>
              </a:solidFill>
            </a:endParaRPr>
          </a:p>
        </p:txBody>
      </p:sp>
      <p:sp>
        <p:nvSpPr>
          <p:cNvPr id="23" name="TextBox 22"/>
          <p:cNvSpPr txBox="1"/>
          <p:nvPr/>
        </p:nvSpPr>
        <p:spPr>
          <a:xfrm>
            <a:off x="4114800" y="467360"/>
            <a:ext cx="3505200" cy="1446550"/>
          </a:xfrm>
          <a:prstGeom prst="rect">
            <a:avLst/>
          </a:prstGeom>
          <a:noFill/>
        </p:spPr>
        <p:txBody>
          <a:bodyPr wrap="square" rtlCol="0">
            <a:spAutoFit/>
          </a:bodyPr>
          <a:lstStyle/>
          <a:p>
            <a:r>
              <a:rPr lang="en-US" sz="1300" b="1" dirty="0">
                <a:solidFill>
                  <a:srgbClr val="FFF8A3"/>
                </a:solidFill>
                <a:effectLst>
                  <a:outerShdw blurRad="38100" dist="38100" dir="2700000" algn="tl">
                    <a:srgbClr val="000000">
                      <a:alpha val="43137"/>
                    </a:srgbClr>
                  </a:outerShdw>
                </a:effectLst>
              </a:rPr>
              <a:t>Ability to motivate investors, Governments &amp; </a:t>
            </a:r>
            <a:r>
              <a:rPr lang="en-US" sz="1300" b="1" dirty="0" smtClean="0">
                <a:solidFill>
                  <a:srgbClr val="FFF8A3"/>
                </a:solidFill>
                <a:effectLst>
                  <a:outerShdw blurRad="38100" dist="38100" dir="2700000" algn="tl">
                    <a:srgbClr val="000000">
                      <a:alpha val="43137"/>
                    </a:srgbClr>
                  </a:outerShdw>
                </a:effectLst>
              </a:rPr>
              <a:t>donors—stakeholders with (often) conflicting objectives—to commit  energy and $ to </a:t>
            </a:r>
            <a:r>
              <a:rPr lang="en-US" sz="1300" b="1" dirty="0">
                <a:solidFill>
                  <a:srgbClr val="FFF8A3"/>
                </a:solidFill>
                <a:effectLst>
                  <a:outerShdw blurRad="38100" dist="38100" dir="2700000" algn="tl">
                    <a:srgbClr val="000000">
                      <a:alpha val="43137"/>
                    </a:srgbClr>
                  </a:outerShdw>
                </a:effectLst>
              </a:rPr>
              <a:t>make dreams a </a:t>
            </a:r>
            <a:r>
              <a:rPr lang="en-US" sz="1300" b="1" dirty="0" smtClean="0">
                <a:solidFill>
                  <a:srgbClr val="FFF8A3"/>
                </a:solidFill>
                <a:effectLst>
                  <a:outerShdw blurRad="38100" dist="38100" dir="2700000" algn="tl">
                    <a:srgbClr val="000000">
                      <a:alpha val="43137"/>
                    </a:srgbClr>
                  </a:outerShdw>
                </a:effectLst>
              </a:rPr>
              <a:t>reality</a:t>
            </a:r>
            <a:endParaRPr lang="en-US" sz="800" b="1" dirty="0" smtClean="0">
              <a:solidFill>
                <a:srgbClr val="CC9900"/>
              </a:solidFill>
              <a:effectLst>
                <a:outerShdw blurRad="38100" dist="38100" dir="2700000" algn="tl">
                  <a:srgbClr val="000000">
                    <a:alpha val="43137"/>
                  </a:srgbClr>
                </a:outerShdw>
              </a:effectLst>
            </a:endParaRPr>
          </a:p>
          <a:p>
            <a:r>
              <a:rPr lang="en-US" sz="1200" b="1" dirty="0" smtClean="0">
                <a:solidFill>
                  <a:schemeClr val="bg1"/>
                </a:solidFill>
                <a:effectLst>
                  <a:outerShdw blurRad="38100" dist="38100" dir="2700000" algn="tl">
                    <a:srgbClr val="000000">
                      <a:alpha val="43137"/>
                    </a:srgbClr>
                  </a:outerShdw>
                </a:effectLst>
              </a:rPr>
              <a:t>$100MM-N. America	$15MM-Europe</a:t>
            </a:r>
          </a:p>
          <a:p>
            <a:r>
              <a:rPr lang="en-US" sz="1200" b="1" dirty="0" smtClean="0">
                <a:solidFill>
                  <a:schemeClr val="bg1"/>
                </a:solidFill>
                <a:effectLst>
                  <a:outerShdw blurRad="38100" dist="38100" dir="2700000" algn="tl">
                    <a:srgbClr val="000000">
                      <a:alpha val="43137"/>
                    </a:srgbClr>
                  </a:outerShdw>
                </a:effectLst>
              </a:rPr>
              <a:t>$315MM-Africa	$40MM-Russia</a:t>
            </a:r>
          </a:p>
          <a:p>
            <a:r>
              <a:rPr lang="en-US" sz="1200" b="1" dirty="0" smtClean="0">
                <a:solidFill>
                  <a:schemeClr val="bg1"/>
                </a:solidFill>
                <a:effectLst>
                  <a:outerShdw blurRad="38100" dist="38100" dir="2700000" algn="tl">
                    <a:srgbClr val="000000">
                      <a:alpha val="43137"/>
                    </a:srgbClr>
                  </a:outerShdw>
                </a:effectLst>
              </a:rPr>
              <a:t>$85MM-Kazakhstan</a:t>
            </a:r>
          </a:p>
        </p:txBody>
      </p:sp>
    </p:spTree>
    <p:extLst>
      <p:ext uri="{BB962C8B-B14F-4D97-AF65-F5344CB8AC3E}">
        <p14:creationId xmlns:p14="http://schemas.microsoft.com/office/powerpoint/2010/main" val="3439532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76200"/>
            <a:ext cx="9144000" cy="6705600"/>
          </a:xfrm>
          <a:prstGeom prst="rect">
            <a:avLst/>
          </a:prstGeom>
          <a:solidFill>
            <a:schemeClr val="tx1"/>
          </a:solidFill>
        </p:spPr>
        <p:txBody>
          <a:bodyPr wrap="square" rtlCol="0">
            <a:spAutoFit/>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05600"/>
          </a:xfrm>
          <a:prstGeom prst="rect">
            <a:avLst/>
          </a:prstGeom>
        </p:spPr>
      </p:pic>
      <p:sp>
        <p:nvSpPr>
          <p:cNvPr id="11" name="Rectangle 3"/>
          <p:cNvSpPr txBox="1">
            <a:spLocks noChangeArrowheads="1"/>
          </p:cNvSpPr>
          <p:nvPr/>
        </p:nvSpPr>
        <p:spPr bwMode="auto">
          <a:xfrm>
            <a:off x="0" y="109854"/>
            <a:ext cx="3962399" cy="1343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4000" b="1" dirty="0" smtClean="0">
                <a:solidFill>
                  <a:schemeClr val="bg1"/>
                </a:solidFill>
                <a:effectLst>
                  <a:outerShdw blurRad="38100" dist="38100" dir="2700000" algn="tl">
                    <a:srgbClr val="000000"/>
                  </a:outerShdw>
                </a:effectLst>
                <a:latin typeface="Trebuchet MS" pitchFamily="34" charset="0"/>
              </a:rPr>
              <a:t>“I’ve Got Your Back”</a:t>
            </a:r>
            <a:endParaRPr lang="ru-RU" sz="4000" b="1" dirty="0" smtClean="0">
              <a:solidFill>
                <a:schemeClr val="bg1"/>
              </a:solidFill>
              <a:effectLst>
                <a:outerShdw blurRad="38100" dist="38100" dir="2700000" algn="tl">
                  <a:srgbClr val="000000"/>
                </a:outerShdw>
              </a:effectLst>
              <a:latin typeface="Trebuchet MS" pitchFamily="34" charset="0"/>
            </a:endParaRPr>
          </a:p>
        </p:txBody>
      </p:sp>
      <p:sp>
        <p:nvSpPr>
          <p:cNvPr id="13" name="TextBox 12"/>
          <p:cNvSpPr txBox="1"/>
          <p:nvPr/>
        </p:nvSpPr>
        <p:spPr>
          <a:xfrm>
            <a:off x="4724400" y="533400"/>
            <a:ext cx="3962400" cy="1415772"/>
          </a:xfrm>
          <a:prstGeom prst="rect">
            <a:avLst/>
          </a:prstGeom>
          <a:noFill/>
        </p:spPr>
        <p:txBody>
          <a:bodyPr wrap="square" rtlCol="0">
            <a:spAutoFit/>
          </a:bodyPr>
          <a:lstStyle/>
          <a:p>
            <a:pPr algn="l"/>
            <a:r>
              <a:rPr lang="en-US" sz="1400" b="1" dirty="0" smtClean="0">
                <a:solidFill>
                  <a:schemeClr val="bg1"/>
                </a:solidFill>
                <a:effectLst>
                  <a:outerShdw blurRad="38100" dist="38100" dir="2700000" algn="tl">
                    <a:srgbClr val="000000">
                      <a:alpha val="43137"/>
                    </a:srgbClr>
                  </a:outerShdw>
                </a:effectLst>
              </a:rPr>
              <a:t>I lived, invested and worked hand-in-hand with entrepreneurs &amp; investors</a:t>
            </a:r>
          </a:p>
          <a:p>
            <a:endParaRPr lang="en-US" sz="600" dirty="0">
              <a:solidFill>
                <a:schemeClr val="bg1"/>
              </a:solidFill>
            </a:endParaRPr>
          </a:p>
          <a:p>
            <a:pPr lvl="0" algn="r"/>
            <a:r>
              <a:rPr lang="en-US" sz="1200" b="1" dirty="0">
                <a:solidFill>
                  <a:schemeClr val="bg1"/>
                </a:solidFill>
                <a:effectLst>
                  <a:outerShdw blurRad="38100" dist="38100" dir="2700000" algn="tl">
                    <a:srgbClr val="000000">
                      <a:alpha val="43137"/>
                    </a:srgbClr>
                  </a:outerShdw>
                </a:effectLst>
              </a:rPr>
              <a:t>I left Michigan in 1992 to Canada &amp; Europe. Then Africa, Kazakhstan &amp; </a:t>
            </a:r>
            <a:r>
              <a:rPr lang="en-US" sz="1200" b="1" dirty="0" smtClean="0">
                <a:solidFill>
                  <a:schemeClr val="bg1"/>
                </a:solidFill>
                <a:effectLst>
                  <a:outerShdw blurRad="38100" dist="38100" dir="2700000" algn="tl">
                    <a:srgbClr val="000000">
                      <a:alpha val="43137"/>
                    </a:srgbClr>
                  </a:outerShdw>
                </a:effectLst>
              </a:rPr>
              <a:t>Russia</a:t>
            </a:r>
          </a:p>
          <a:p>
            <a:pPr lvl="0" algn="r"/>
            <a:endParaRPr lang="en-US" sz="400" b="1" dirty="0">
              <a:solidFill>
                <a:schemeClr val="bg1"/>
              </a:solidFill>
              <a:effectLst>
                <a:outerShdw blurRad="38100" dist="38100" dir="2700000" algn="tl">
                  <a:srgbClr val="000000">
                    <a:alpha val="43137"/>
                  </a:srgbClr>
                </a:outerShdw>
              </a:effectLst>
            </a:endParaRPr>
          </a:p>
          <a:p>
            <a:pPr lvl="0" algn="r"/>
            <a:r>
              <a:rPr lang="en-US" sz="1200" b="1" dirty="0">
                <a:solidFill>
                  <a:schemeClr val="bg1"/>
                </a:solidFill>
                <a:effectLst>
                  <a:outerShdw blurRad="38100" dist="38100" dir="2700000" algn="tl">
                    <a:srgbClr val="000000">
                      <a:alpha val="43137"/>
                    </a:srgbClr>
                  </a:outerShdw>
                </a:effectLst>
              </a:rPr>
              <a:t>I financed </a:t>
            </a:r>
            <a:r>
              <a:rPr lang="en-US" sz="1200" b="1" dirty="0" smtClean="0">
                <a:solidFill>
                  <a:schemeClr val="bg1"/>
                </a:solidFill>
                <a:effectLst>
                  <a:outerShdw blurRad="38100" dist="38100" dir="2700000" algn="tl">
                    <a:srgbClr val="000000">
                      <a:alpha val="43137"/>
                    </a:srgbClr>
                  </a:outerShdw>
                </a:effectLst>
              </a:rPr>
              <a:t>this expansion myself, with </a:t>
            </a:r>
            <a:r>
              <a:rPr lang="en-US" sz="1200" b="1" dirty="0">
                <a:solidFill>
                  <a:schemeClr val="bg1"/>
                </a:solidFill>
                <a:effectLst>
                  <a:outerShdw blurRad="38100" dist="38100" dir="2700000" algn="tl">
                    <a:srgbClr val="000000">
                      <a:alpha val="43137"/>
                    </a:srgbClr>
                  </a:outerShdw>
                </a:effectLst>
              </a:rPr>
              <a:t>much energy yet few coins in my pocket</a:t>
            </a:r>
            <a:endParaRPr lang="en-US" sz="1200" dirty="0">
              <a:solidFill>
                <a:schemeClr val="bg1"/>
              </a:solidFill>
            </a:endParaRPr>
          </a:p>
        </p:txBody>
      </p:sp>
      <p:sp>
        <p:nvSpPr>
          <p:cNvPr id="14" name="Rectangle 13"/>
          <p:cNvSpPr/>
          <p:nvPr/>
        </p:nvSpPr>
        <p:spPr>
          <a:xfrm>
            <a:off x="3733800" y="2057400"/>
            <a:ext cx="4953000" cy="1015663"/>
          </a:xfrm>
          <a:prstGeom prst="rect">
            <a:avLst/>
          </a:prstGeom>
        </p:spPr>
        <p:txBody>
          <a:bodyPr wrap="square">
            <a:spAutoFit/>
          </a:bodyPr>
          <a:lstStyle/>
          <a:p>
            <a:pPr algn="l"/>
            <a:r>
              <a:rPr lang="en-US" sz="1400" b="1" dirty="0">
                <a:solidFill>
                  <a:schemeClr val="bg1"/>
                </a:solidFill>
                <a:effectLst>
                  <a:outerShdw blurRad="38100" dist="38100" dir="2700000" algn="tl">
                    <a:srgbClr val="000000">
                      <a:alpha val="43137"/>
                    </a:srgbClr>
                  </a:outerShdw>
                </a:effectLst>
              </a:rPr>
              <a:t>No safety net to protect me—much fear, uncertainty &amp; insecurity in </a:t>
            </a:r>
            <a:r>
              <a:rPr lang="en-US" sz="1400" b="1" dirty="0" smtClean="0">
                <a:solidFill>
                  <a:schemeClr val="bg1"/>
                </a:solidFill>
                <a:effectLst>
                  <a:outerShdw blurRad="38100" dist="38100" dir="2700000" algn="tl">
                    <a:srgbClr val="000000">
                      <a:alpha val="43137"/>
                    </a:srgbClr>
                  </a:outerShdw>
                </a:effectLst>
              </a:rPr>
              <a:t>execution</a:t>
            </a:r>
          </a:p>
          <a:p>
            <a:pPr algn="l"/>
            <a:endParaRPr lang="en-US" sz="600" b="1" dirty="0" smtClean="0">
              <a:solidFill>
                <a:schemeClr val="bg1"/>
              </a:solidFill>
              <a:effectLst>
                <a:outerShdw blurRad="38100" dist="38100" dir="2700000" algn="tl">
                  <a:srgbClr val="000000">
                    <a:alpha val="43137"/>
                  </a:srgbClr>
                </a:outerShdw>
              </a:effectLst>
            </a:endParaRPr>
          </a:p>
          <a:p>
            <a:pPr algn="r"/>
            <a:r>
              <a:rPr lang="en-US" sz="1200" b="1" dirty="0">
                <a:solidFill>
                  <a:schemeClr val="bg1"/>
                </a:solidFill>
                <a:effectLst>
                  <a:outerShdw blurRad="38100" dist="38100" dir="2700000" algn="tl">
                    <a:srgbClr val="000000">
                      <a:alpha val="43137"/>
                    </a:srgbClr>
                  </a:outerShdw>
                </a:effectLst>
              </a:rPr>
              <a:t>I experienced the risks &amp; barriers which your investors &amp; </a:t>
            </a:r>
            <a:r>
              <a:rPr lang="en-US" sz="1200" b="1" dirty="0" smtClean="0">
                <a:solidFill>
                  <a:schemeClr val="bg1"/>
                </a:solidFill>
                <a:effectLst>
                  <a:outerShdw blurRad="38100" dist="38100" dir="2700000" algn="tl">
                    <a:srgbClr val="000000">
                      <a:alpha val="43137"/>
                    </a:srgbClr>
                  </a:outerShdw>
                </a:effectLst>
              </a:rPr>
              <a:t>entrepreneurs face—learned </a:t>
            </a:r>
            <a:r>
              <a:rPr lang="en-US" sz="1200" b="1" dirty="0">
                <a:solidFill>
                  <a:schemeClr val="bg1"/>
                </a:solidFill>
                <a:effectLst>
                  <a:outerShdw blurRad="38100" dist="38100" dir="2700000" algn="tl">
                    <a:srgbClr val="000000">
                      <a:alpha val="43137"/>
                    </a:srgbClr>
                  </a:outerShdw>
                </a:effectLst>
              </a:rPr>
              <a:t>to survive then thrive</a:t>
            </a:r>
            <a:endParaRPr lang="en-US" sz="1200" dirty="0">
              <a:solidFill>
                <a:schemeClr val="bg1"/>
              </a:solidFill>
            </a:endParaRPr>
          </a:p>
        </p:txBody>
      </p:sp>
      <p:sp>
        <p:nvSpPr>
          <p:cNvPr id="15" name="Rectangle 14"/>
          <p:cNvSpPr/>
          <p:nvPr/>
        </p:nvSpPr>
        <p:spPr>
          <a:xfrm>
            <a:off x="3048000" y="3200400"/>
            <a:ext cx="5638800" cy="1815882"/>
          </a:xfrm>
          <a:prstGeom prst="rect">
            <a:avLst/>
          </a:prstGeom>
        </p:spPr>
        <p:txBody>
          <a:bodyPr wrap="square">
            <a:spAutoFit/>
          </a:bodyPr>
          <a:lstStyle/>
          <a:p>
            <a:pPr marL="11113" lvl="0" indent="-11113" algn="l"/>
            <a:r>
              <a:rPr lang="en-US" sz="1400" b="1" dirty="0">
                <a:solidFill>
                  <a:schemeClr val="bg1"/>
                </a:solidFill>
                <a:effectLst>
                  <a:outerShdw blurRad="38100" dist="38100" dir="2700000" algn="tl">
                    <a:srgbClr val="000000">
                      <a:alpha val="43137"/>
                    </a:srgbClr>
                  </a:outerShdw>
                </a:effectLst>
              </a:rPr>
              <a:t>My successes + failures &amp; detours—gives me the deep understanding of investing, execution and entrepreneurship that you face in countries with: </a:t>
            </a:r>
            <a:endParaRPr lang="en-US" sz="1400" b="1" dirty="0" smtClean="0">
              <a:solidFill>
                <a:schemeClr val="bg1"/>
              </a:solidFill>
              <a:effectLst>
                <a:outerShdw blurRad="38100" dist="38100" dir="2700000" algn="tl">
                  <a:srgbClr val="000000">
                    <a:alpha val="43137"/>
                  </a:srgbClr>
                </a:outerShdw>
              </a:effectLst>
            </a:endParaRPr>
          </a:p>
          <a:p>
            <a:pPr marL="11113" lvl="0" indent="-11113"/>
            <a:endParaRPr lang="en-US" sz="600" b="1" dirty="0">
              <a:solidFill>
                <a:schemeClr val="bg1"/>
              </a:solidFill>
              <a:effectLst>
                <a:outerShdw blurRad="38100" dist="38100" dir="2700000" algn="tl">
                  <a:srgbClr val="000000">
                    <a:alpha val="43137"/>
                  </a:srgbClr>
                </a:outerShdw>
              </a:effectLst>
            </a:endParaRPr>
          </a:p>
          <a:p>
            <a:pPr marL="222250" lvl="0" algn="r"/>
            <a:r>
              <a:rPr lang="en-US" sz="1200" b="1" dirty="0">
                <a:solidFill>
                  <a:schemeClr val="bg1"/>
                </a:solidFill>
                <a:effectLst>
                  <a:outerShdw blurRad="38100" dist="38100" dir="2700000" algn="tl">
                    <a:srgbClr val="000000">
                      <a:alpha val="43137"/>
                    </a:srgbClr>
                  </a:outerShdw>
                </a:effectLst>
              </a:rPr>
              <a:t>different economic environments &amp; legal </a:t>
            </a:r>
            <a:r>
              <a:rPr lang="en-US" sz="1200" b="1" dirty="0" smtClean="0">
                <a:solidFill>
                  <a:schemeClr val="bg1"/>
                </a:solidFill>
                <a:effectLst>
                  <a:outerShdw blurRad="38100" dist="38100" dir="2700000" algn="tl">
                    <a:srgbClr val="000000">
                      <a:alpha val="43137"/>
                    </a:srgbClr>
                  </a:outerShdw>
                </a:effectLst>
              </a:rPr>
              <a:t>regimes</a:t>
            </a:r>
          </a:p>
          <a:p>
            <a:pPr marL="222250" lvl="0" algn="r"/>
            <a:endParaRPr lang="en-US" sz="600" b="1" dirty="0">
              <a:solidFill>
                <a:schemeClr val="bg1"/>
              </a:solidFill>
              <a:effectLst>
                <a:outerShdw blurRad="38100" dist="38100" dir="2700000" algn="tl">
                  <a:srgbClr val="000000">
                    <a:alpha val="43137"/>
                  </a:srgbClr>
                </a:outerShdw>
              </a:effectLst>
            </a:endParaRPr>
          </a:p>
          <a:p>
            <a:pPr marL="222250" lvl="0" algn="r"/>
            <a:r>
              <a:rPr lang="en-US" sz="1200" b="1" dirty="0">
                <a:solidFill>
                  <a:schemeClr val="bg1"/>
                </a:solidFill>
                <a:effectLst>
                  <a:outerShdw blurRad="38100" dist="38100" dir="2700000" algn="tl">
                    <a:srgbClr val="000000">
                      <a:alpha val="43137"/>
                    </a:srgbClr>
                  </a:outerShdw>
                </a:effectLst>
              </a:rPr>
              <a:t>weak/developing financial markets, especially the high cost &amp; limited amounts of $ from </a:t>
            </a:r>
            <a:r>
              <a:rPr lang="en-US" sz="1200" b="1" dirty="0" smtClean="0">
                <a:solidFill>
                  <a:schemeClr val="bg1"/>
                </a:solidFill>
                <a:effectLst>
                  <a:outerShdw blurRad="38100" dist="38100" dir="2700000" algn="tl">
                    <a:srgbClr val="000000">
                      <a:alpha val="43137"/>
                    </a:srgbClr>
                  </a:outerShdw>
                </a:effectLst>
              </a:rPr>
              <a:t>banks &amp; investors</a:t>
            </a:r>
          </a:p>
          <a:p>
            <a:pPr marL="222250" lvl="0" algn="r"/>
            <a:endParaRPr lang="en-US" sz="600" b="1" dirty="0">
              <a:solidFill>
                <a:schemeClr val="bg1"/>
              </a:solidFill>
              <a:effectLst>
                <a:outerShdw blurRad="38100" dist="38100" dir="2700000" algn="tl">
                  <a:srgbClr val="000000">
                    <a:alpha val="43137"/>
                  </a:srgbClr>
                </a:outerShdw>
              </a:effectLst>
            </a:endParaRPr>
          </a:p>
          <a:p>
            <a:pPr marL="222250" lvl="0" algn="r"/>
            <a:r>
              <a:rPr lang="en-US" sz="1200" b="1" dirty="0">
                <a:solidFill>
                  <a:schemeClr val="bg1"/>
                </a:solidFill>
                <a:effectLst>
                  <a:outerShdw blurRad="38100" dist="38100" dir="2700000" algn="tl">
                    <a:srgbClr val="000000">
                      <a:alpha val="43137"/>
                    </a:srgbClr>
                  </a:outerShdw>
                </a:effectLst>
              </a:rPr>
              <a:t>cultural attitudes toward risk &amp; failure—and solutions to overcome</a:t>
            </a:r>
            <a:endParaRPr lang="en-US" sz="1200" dirty="0">
              <a:solidFill>
                <a:schemeClr val="bg1"/>
              </a:solidFill>
            </a:endParaRPr>
          </a:p>
        </p:txBody>
      </p:sp>
      <p:sp>
        <p:nvSpPr>
          <p:cNvPr id="16" name="Rectangle 15"/>
          <p:cNvSpPr/>
          <p:nvPr/>
        </p:nvSpPr>
        <p:spPr>
          <a:xfrm>
            <a:off x="381000" y="5562600"/>
            <a:ext cx="4876800" cy="1138773"/>
          </a:xfrm>
          <a:prstGeom prst="rect">
            <a:avLst/>
          </a:prstGeom>
        </p:spPr>
        <p:txBody>
          <a:bodyPr wrap="square">
            <a:spAutoFit/>
          </a:bodyPr>
          <a:lstStyle/>
          <a:p>
            <a:r>
              <a:rPr lang="en-US" sz="1700" b="1" i="1" dirty="0">
                <a:effectLst>
                  <a:outerShdw blurRad="38100" dist="38100" dir="2700000" algn="tl">
                    <a:srgbClr val="000000">
                      <a:alpha val="43137"/>
                    </a:srgbClr>
                  </a:outerShdw>
                </a:effectLst>
              </a:rPr>
              <a:t>“Nastas’ experiences from the Battlefield are inputs to design new initiatives which balance the interests of all stakeholders for success to occur.”</a:t>
            </a:r>
            <a:endParaRPr lang="en-US" sz="1700" dirty="0"/>
          </a:p>
        </p:txBody>
      </p:sp>
    </p:spTree>
    <p:extLst>
      <p:ext uri="{BB962C8B-B14F-4D97-AF65-F5344CB8AC3E}">
        <p14:creationId xmlns:p14="http://schemas.microsoft.com/office/powerpoint/2010/main" val="1280296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6705600"/>
          </a:xfrm>
          <a:prstGeom prst="rect">
            <a:avLst/>
          </a:prstGeom>
          <a:solidFill>
            <a:schemeClr val="tx1"/>
          </a:solidFill>
        </p:spPr>
        <p:txBody>
          <a:bodyPr wrap="square" rtlCol="0">
            <a:spAutoFit/>
          </a:bodyPr>
          <a:lstStyle/>
          <a:p>
            <a:endParaRPr lang="en-US" dirty="0"/>
          </a:p>
        </p:txBody>
      </p:sp>
      <p:sp>
        <p:nvSpPr>
          <p:cNvPr id="9" name="Rectangle 3"/>
          <p:cNvSpPr txBox="1">
            <a:spLocks noChangeArrowheads="1"/>
          </p:cNvSpPr>
          <p:nvPr/>
        </p:nvSpPr>
        <p:spPr bwMode="auto">
          <a:xfrm>
            <a:off x="5410201" y="76200"/>
            <a:ext cx="373379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lvl="0" algn="r"/>
            <a:r>
              <a:rPr lang="en-US" sz="1400" b="1" dirty="0" smtClean="0">
                <a:solidFill>
                  <a:schemeClr val="bg1"/>
                </a:solidFill>
                <a:effectLst>
                  <a:outerShdw blurRad="38100" dist="38100" dir="2700000" algn="tl">
                    <a:srgbClr val="000000"/>
                  </a:outerShdw>
                </a:effectLst>
                <a:latin typeface="Trebuchet MS" pitchFamily="34" charset="0"/>
              </a:rPr>
              <a:t>“</a:t>
            </a:r>
            <a:r>
              <a:rPr lang="en-US" sz="1400" b="1" i="1" dirty="0" smtClean="0">
                <a:solidFill>
                  <a:schemeClr val="bg1"/>
                </a:solidFill>
                <a:effectLst>
                  <a:outerShdw blurRad="38100" dist="38100" dir="2700000" algn="tl">
                    <a:srgbClr val="000000"/>
                  </a:outerShdw>
                </a:effectLst>
                <a:latin typeface="Trebuchet MS" pitchFamily="34" charset="0"/>
              </a:rPr>
              <a:t>I engaged Nastas on several </a:t>
            </a:r>
          </a:p>
          <a:p>
            <a:pPr lvl="0" algn="r"/>
            <a:r>
              <a:rPr lang="en-US" sz="1400" b="1" i="1" dirty="0" smtClean="0">
                <a:solidFill>
                  <a:schemeClr val="bg1"/>
                </a:solidFill>
                <a:effectLst>
                  <a:outerShdw blurRad="38100" dist="38100" dir="2700000" algn="tl">
                    <a:srgbClr val="000000"/>
                  </a:outerShdw>
                </a:effectLst>
                <a:latin typeface="Trebuchet MS" pitchFamily="34" charset="0"/>
              </a:rPr>
              <a:t>              occasions as our venture capital advisor,</a:t>
            </a:r>
            <a:r>
              <a:rPr lang="en-US" sz="1400" b="1" dirty="0" smtClean="0">
                <a:solidFill>
                  <a:schemeClr val="bg1"/>
                </a:solidFill>
                <a:effectLst>
                  <a:outerShdw blurRad="38100" dist="38100" dir="2700000" algn="tl">
                    <a:srgbClr val="000000"/>
                  </a:outerShdw>
                </a:effectLst>
                <a:latin typeface="Trebuchet MS" pitchFamily="34" charset="0"/>
              </a:rPr>
              <a:t> </a:t>
            </a:r>
            <a:r>
              <a:rPr lang="en-US" sz="1400" b="1" u="sng" dirty="0" smtClean="0">
                <a:solidFill>
                  <a:srgbClr val="00B0F0"/>
                </a:solidFill>
                <a:effectLst>
                  <a:outerShdw blurRad="38100" dist="38100" dir="2700000" algn="tl">
                    <a:srgbClr val="000000"/>
                  </a:outerShdw>
                </a:effectLst>
                <a:latin typeface="Trebuchet MS" pitchFamily="34" charset="0"/>
                <a:hlinkClick r:id="rId2"/>
              </a:rPr>
              <a:t>read more</a:t>
            </a:r>
            <a:r>
              <a:rPr lang="en-US" sz="1400" b="1" dirty="0">
                <a:solidFill>
                  <a:schemeClr val="bg1"/>
                </a:solidFill>
                <a:effectLst>
                  <a:outerShdw blurRad="38100" dist="38100" dir="2700000" algn="tl">
                    <a:srgbClr val="000000"/>
                  </a:outerShdw>
                </a:effectLst>
                <a:latin typeface="Trebuchet MS" pitchFamily="34" charset="0"/>
              </a:rPr>
              <a:t> </a:t>
            </a:r>
            <a:r>
              <a:rPr lang="en-US" sz="1400" b="1" dirty="0" smtClean="0">
                <a:solidFill>
                  <a:schemeClr val="bg1"/>
                </a:solidFill>
                <a:effectLst>
                  <a:outerShdw blurRad="38100" dist="38100" dir="2700000" algn="tl">
                    <a:srgbClr val="000000"/>
                  </a:outerShdw>
                </a:effectLst>
                <a:latin typeface="Trebuchet MS" pitchFamily="34" charset="0"/>
              </a:rPr>
              <a:t>+ </a:t>
            </a:r>
            <a:r>
              <a:rPr lang="en-US" sz="1400" b="1" u="sng" dirty="0" smtClean="0">
                <a:solidFill>
                  <a:srgbClr val="00B0F0"/>
                </a:solidFill>
                <a:effectLst>
                  <a:outerShdw blurRad="38100" dist="38100" dir="2700000" algn="tl">
                    <a:srgbClr val="000000"/>
                  </a:outerShdw>
                </a:effectLst>
                <a:latin typeface="Trebuchet MS" pitchFamily="34" charset="0"/>
                <a:hlinkClick r:id="rId3"/>
              </a:rPr>
              <a:t>recent referral</a:t>
            </a:r>
            <a:r>
              <a:rPr lang="en-US" sz="1400" b="1" dirty="0">
                <a:solidFill>
                  <a:srgbClr val="00B0F0"/>
                </a:solidFill>
                <a:effectLst>
                  <a:outerShdw blurRad="38100" dist="38100" dir="2700000" algn="tl">
                    <a:srgbClr val="000000"/>
                  </a:outerShdw>
                </a:effectLst>
                <a:latin typeface="Trebuchet MS" pitchFamily="34" charset="0"/>
              </a:rPr>
              <a:t> </a:t>
            </a:r>
            <a:r>
              <a:rPr lang="en-US" sz="1400" b="1" dirty="0" smtClean="0">
                <a:solidFill>
                  <a:schemeClr val="bg1"/>
                </a:solidFill>
                <a:effectLst>
                  <a:outerShdw blurRad="38100" dist="38100" dir="2700000" algn="tl">
                    <a:srgbClr val="000000"/>
                  </a:outerShdw>
                </a:effectLst>
                <a:latin typeface="Trebuchet MS" pitchFamily="34" charset="0"/>
              </a:rPr>
              <a:t>to Africa Dev. Bank.” Al </a:t>
            </a:r>
            <a:r>
              <a:rPr lang="en-US" sz="1400" b="1" dirty="0">
                <a:solidFill>
                  <a:schemeClr val="bg1"/>
                </a:solidFill>
                <a:effectLst>
                  <a:outerShdw blurRad="38100" dist="38100" dir="2700000" algn="tl">
                    <a:srgbClr val="000000"/>
                  </a:outerShdw>
                </a:effectLst>
                <a:latin typeface="Trebuchet MS" pitchFamily="34" charset="0"/>
              </a:rPr>
              <a:t>Watkins, Science &amp; Technology </a:t>
            </a:r>
            <a:r>
              <a:rPr lang="en-US" sz="1400" b="1" dirty="0" smtClean="0">
                <a:solidFill>
                  <a:schemeClr val="bg1"/>
                </a:solidFill>
                <a:effectLst>
                  <a:outerShdw blurRad="38100" dist="38100" dir="2700000" algn="tl">
                    <a:srgbClr val="000000"/>
                  </a:outerShdw>
                </a:effectLst>
                <a:latin typeface="Trebuchet MS" pitchFamily="34" charset="0"/>
              </a:rPr>
              <a:t>Coordinator, World Bank. Read </a:t>
            </a:r>
            <a:r>
              <a:rPr lang="en-US" sz="1400" b="1" u="sng" dirty="0" smtClean="0">
                <a:solidFill>
                  <a:srgbClr val="00B0F0"/>
                </a:solidFill>
                <a:effectLst>
                  <a:outerShdw blurRad="38100" dist="38100" dir="2700000" algn="tl">
                    <a:srgbClr val="000000"/>
                  </a:outerShdw>
                </a:effectLst>
                <a:latin typeface="Trebuchet MS" pitchFamily="34" charset="0"/>
                <a:hlinkClick r:id="rId4"/>
              </a:rPr>
              <a:t>Tech </a:t>
            </a:r>
            <a:r>
              <a:rPr lang="en-US" sz="1400" b="1" u="sng" dirty="0">
                <a:solidFill>
                  <a:srgbClr val="00B0F0"/>
                </a:solidFill>
                <a:effectLst>
                  <a:outerShdw blurRad="38100" dist="38100" dir="2700000" algn="tl">
                    <a:srgbClr val="000000"/>
                  </a:outerShdw>
                </a:effectLst>
                <a:latin typeface="Trebuchet MS" pitchFamily="34" charset="0"/>
                <a:hlinkClick r:id="rId4"/>
              </a:rPr>
              <a:t>transfer for </a:t>
            </a:r>
            <a:r>
              <a:rPr lang="en-US" sz="1400" b="1" u="sng" dirty="0" smtClean="0">
                <a:solidFill>
                  <a:srgbClr val="00B0F0"/>
                </a:solidFill>
                <a:effectLst>
                  <a:outerShdw blurRad="38100" dist="38100" dir="2700000" algn="tl">
                    <a:srgbClr val="000000"/>
                  </a:outerShdw>
                </a:effectLst>
                <a:latin typeface="Trebuchet MS" pitchFamily="34" charset="0"/>
                <a:hlinkClick r:id="rId4"/>
              </a:rPr>
              <a:t>middle income countries</a:t>
            </a:r>
            <a:endParaRPr lang="en-US" sz="1400" b="1" u="sng" dirty="0" smtClean="0">
              <a:solidFill>
                <a:srgbClr val="00B0F0"/>
              </a:solidFill>
              <a:effectLst>
                <a:outerShdw blurRad="38100" dist="38100" dir="2700000" algn="tl">
                  <a:srgbClr val="000000"/>
                </a:outerShdw>
              </a:effectLst>
              <a:latin typeface="Trebuchet MS" pitchFamily="34" charset="0"/>
            </a:endParaRPr>
          </a:p>
          <a:p>
            <a:pPr lvl="0" algn="r"/>
            <a:r>
              <a:rPr lang="en-US" sz="1400" b="1" dirty="0" smtClean="0">
                <a:solidFill>
                  <a:schemeClr val="bg1"/>
                </a:solidFill>
                <a:effectLst>
                  <a:outerShdw blurRad="38100" dist="38100" dir="2700000" algn="tl">
                    <a:srgbClr val="000000"/>
                  </a:outerShdw>
                </a:effectLst>
                <a:latin typeface="Trebuchet MS" pitchFamily="34" charset="0"/>
              </a:rPr>
              <a:t>  </a:t>
            </a:r>
          </a:p>
          <a:p>
            <a:pPr lvl="0" algn="r"/>
            <a:r>
              <a:rPr lang="en-US" sz="1400" b="1" u="sng" dirty="0" smtClean="0">
                <a:solidFill>
                  <a:srgbClr val="00B0F0"/>
                </a:solidFill>
                <a:effectLst>
                  <a:outerShdw blurRad="38100" dist="38100" dir="2700000" algn="tl">
                    <a:srgbClr val="000000"/>
                  </a:outerShdw>
                </a:effectLst>
                <a:latin typeface="Trebuchet MS" pitchFamily="34" charset="0"/>
                <a:hlinkClick r:id="rId5"/>
              </a:rPr>
              <a:t>Slovakia R&amp;D grant scheme</a:t>
            </a:r>
            <a:r>
              <a:rPr lang="en-US" sz="1400" b="1" dirty="0" smtClean="0">
                <a:solidFill>
                  <a:schemeClr val="bg1"/>
                </a:solidFill>
                <a:effectLst>
                  <a:outerShdw blurRad="38100" dist="38100" dir="2700000" algn="tl">
                    <a:srgbClr val="000000"/>
                  </a:outerShdw>
                </a:effectLst>
                <a:latin typeface="Trebuchet MS" pitchFamily="34" charset="0"/>
              </a:rPr>
              <a:t>, project conducted for </a:t>
            </a:r>
            <a:r>
              <a:rPr lang="en-US" sz="1400" b="1" dirty="0">
                <a:solidFill>
                  <a:schemeClr val="bg1"/>
                </a:solidFill>
                <a:effectLst>
                  <a:outerShdw blurRad="38100" dist="38100" dir="2700000" algn="tl">
                    <a:srgbClr val="000000"/>
                  </a:outerShdw>
                </a:effectLst>
                <a:latin typeface="Trebuchet MS" pitchFamily="34" charset="0"/>
              </a:rPr>
              <a:t>World Bank, Itzhak </a:t>
            </a:r>
            <a:r>
              <a:rPr lang="en-US" sz="1400" b="1" dirty="0" smtClean="0">
                <a:solidFill>
                  <a:schemeClr val="bg1"/>
                </a:solidFill>
                <a:effectLst>
                  <a:outerShdw blurRad="38100" dist="38100" dir="2700000" algn="tl">
                    <a:srgbClr val="000000"/>
                  </a:outerShdw>
                </a:effectLst>
                <a:latin typeface="Trebuchet MS" pitchFamily="34" charset="0"/>
              </a:rPr>
              <a:t>Goldberg, (now retired) </a:t>
            </a:r>
            <a:endParaRPr lang="ru-RU" sz="1400" b="1" u="sng" dirty="0" smtClean="0">
              <a:solidFill>
                <a:schemeClr val="bg1"/>
              </a:solidFill>
              <a:effectLst>
                <a:outerShdw blurRad="38100" dist="38100" dir="2700000" algn="tl">
                  <a:srgbClr val="000000"/>
                </a:outerShdw>
              </a:effectLst>
              <a:latin typeface="Trebuchet MS" pitchFamily="34" charset="0"/>
            </a:endParaRPr>
          </a:p>
        </p:txBody>
      </p:sp>
      <p:sp>
        <p:nvSpPr>
          <p:cNvPr id="10" name="Rectangle 3"/>
          <p:cNvSpPr txBox="1">
            <a:spLocks noChangeArrowheads="1"/>
          </p:cNvSpPr>
          <p:nvPr/>
        </p:nvSpPr>
        <p:spPr bwMode="auto">
          <a:xfrm>
            <a:off x="533400" y="152400"/>
            <a:ext cx="4296322"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defRPr/>
            </a:pPr>
            <a:r>
              <a:rPr lang="en-US" sz="1400" b="1" dirty="0" smtClean="0">
                <a:solidFill>
                  <a:schemeClr val="bg1"/>
                </a:solidFill>
                <a:effectLst>
                  <a:outerShdw blurRad="38100" dist="38100" dir="2700000" algn="tl">
                    <a:srgbClr val="000000">
                      <a:alpha val="43137"/>
                    </a:srgbClr>
                  </a:outerShdw>
                </a:effectLst>
                <a:latin typeface="Trebuchet MS" pitchFamily="34" charset="0"/>
              </a:rPr>
              <a:t> ‘</a:t>
            </a:r>
            <a:r>
              <a:rPr lang="en-US" sz="1400" b="1" u="sng" dirty="0" smtClean="0">
                <a:solidFill>
                  <a:srgbClr val="00B0F0"/>
                </a:solidFill>
                <a:effectLst>
                  <a:outerShdw blurRad="38100" dist="38100" dir="2700000" algn="tl">
                    <a:srgbClr val="000000">
                      <a:alpha val="43137"/>
                    </a:srgbClr>
                  </a:outerShdw>
                </a:effectLst>
                <a:latin typeface="Trebuchet MS" pitchFamily="34" charset="0"/>
                <a:hlinkClick r:id="rId6"/>
              </a:rPr>
              <a:t>Creation of VC Industry in Croatia</a:t>
            </a:r>
            <a:r>
              <a:rPr lang="en-US" sz="1400" b="1" dirty="0" smtClean="0">
                <a:solidFill>
                  <a:schemeClr val="bg1"/>
                </a:solidFill>
                <a:effectLst>
                  <a:outerShdw blurRad="38100" dist="38100" dir="2700000" algn="tl">
                    <a:srgbClr val="000000">
                      <a:alpha val="43137"/>
                    </a:srgbClr>
                  </a:outerShdw>
                </a:effectLst>
                <a:latin typeface="Trebuchet MS" pitchFamily="34" charset="0"/>
              </a:rPr>
              <a:t>’ “</a:t>
            </a:r>
            <a:r>
              <a:rPr lang="en-US" sz="1400" b="1" i="1" dirty="0" smtClean="0">
                <a:solidFill>
                  <a:schemeClr val="bg1"/>
                </a:solidFill>
                <a:effectLst>
                  <a:outerShdw blurRad="38100" dist="38100" dir="2700000" algn="tl">
                    <a:srgbClr val="000000">
                      <a:alpha val="43137"/>
                    </a:srgbClr>
                  </a:outerShdw>
                </a:effectLst>
                <a:latin typeface="Trebuchet MS" pitchFamily="34" charset="0"/>
              </a:rPr>
              <a:t>Tom</a:t>
            </a:r>
            <a:r>
              <a:rPr lang="en-US" sz="1400" b="1" i="1" dirty="0">
                <a:solidFill>
                  <a:schemeClr val="bg1"/>
                </a:solidFill>
                <a:effectLst>
                  <a:outerShdw blurRad="38100" dist="38100" dir="2700000" algn="tl">
                    <a:srgbClr val="000000">
                      <a:alpha val="43137"/>
                    </a:srgbClr>
                  </a:outerShdw>
                </a:effectLst>
                <a:latin typeface="Trebuchet MS" pitchFamily="34" charset="0"/>
              </a:rPr>
              <a:t>, I could not resist and just read through it. I found your note extremely helpful </a:t>
            </a:r>
            <a:r>
              <a:rPr lang="en-US" sz="1400" b="1" i="1" dirty="0" smtClean="0">
                <a:solidFill>
                  <a:schemeClr val="bg1"/>
                </a:solidFill>
                <a:effectLst>
                  <a:outerShdw blurRad="38100" dist="38100" dir="2700000" algn="tl">
                    <a:srgbClr val="000000">
                      <a:alpha val="43137"/>
                    </a:srgbClr>
                  </a:outerShdw>
                </a:effectLst>
                <a:latin typeface="Trebuchet MS" pitchFamily="34" charset="0"/>
              </a:rPr>
              <a:t>&amp; very </a:t>
            </a:r>
            <a:r>
              <a:rPr lang="en-US" sz="1400" b="1" i="1" dirty="0">
                <a:solidFill>
                  <a:schemeClr val="bg1"/>
                </a:solidFill>
                <a:effectLst>
                  <a:outerShdw blurRad="38100" dist="38100" dir="2700000" algn="tl">
                    <a:srgbClr val="000000">
                      <a:alpha val="43137"/>
                    </a:srgbClr>
                  </a:outerShdw>
                </a:effectLst>
                <a:latin typeface="Trebuchet MS" pitchFamily="34" charset="0"/>
              </a:rPr>
              <a:t>insightful,</a:t>
            </a:r>
            <a:r>
              <a:rPr lang="en-US" sz="1400" b="1" dirty="0">
                <a:solidFill>
                  <a:schemeClr val="bg1"/>
                </a:solidFill>
                <a:effectLst>
                  <a:outerShdw blurRad="38100" dist="38100" dir="2700000" algn="tl">
                    <a:srgbClr val="000000">
                      <a:alpha val="43137"/>
                    </a:srgbClr>
                  </a:outerShdw>
                </a:effectLst>
                <a:latin typeface="Trebuchet MS" pitchFamily="34" charset="0"/>
              </a:rPr>
              <a:t> </a:t>
            </a:r>
            <a:r>
              <a:rPr lang="en-US" sz="1400" b="1" u="sng" dirty="0" smtClean="0">
                <a:solidFill>
                  <a:srgbClr val="00B0F0"/>
                </a:solidFill>
                <a:effectLst>
                  <a:outerShdw blurRad="38100" dist="38100" dir="2700000" algn="tl">
                    <a:srgbClr val="000000">
                      <a:alpha val="43137"/>
                    </a:srgbClr>
                  </a:outerShdw>
                </a:effectLst>
                <a:latin typeface="Trebuchet MS" pitchFamily="34" charset="0"/>
                <a:hlinkClick r:id="rId7"/>
              </a:rPr>
              <a:t>read more</a:t>
            </a:r>
            <a:r>
              <a:rPr lang="en-US" sz="1400" b="1" dirty="0" smtClean="0">
                <a:solidFill>
                  <a:schemeClr val="bg1"/>
                </a:solidFill>
                <a:effectLst>
                  <a:outerShdw blurRad="38100" dist="38100" dir="2700000" algn="tl">
                    <a:srgbClr val="000000">
                      <a:alpha val="43137"/>
                    </a:srgbClr>
                  </a:outerShdw>
                </a:effectLst>
                <a:latin typeface="Trebuchet MS" pitchFamily="34" charset="0"/>
              </a:rPr>
              <a:t>,” Paulo </a:t>
            </a:r>
            <a:r>
              <a:rPr lang="en-US" sz="1400" b="1" dirty="0">
                <a:solidFill>
                  <a:schemeClr val="bg1"/>
                </a:solidFill>
                <a:effectLst>
                  <a:outerShdw blurRad="38100" dist="38100" dir="2700000" algn="tl">
                    <a:srgbClr val="000000">
                      <a:alpha val="43137"/>
                    </a:srgbClr>
                  </a:outerShdw>
                </a:effectLst>
                <a:latin typeface="Trebuchet MS" pitchFamily="34" charset="0"/>
              </a:rPr>
              <a:t>Correa, World </a:t>
            </a:r>
            <a:r>
              <a:rPr lang="en-US" sz="1400" b="1" dirty="0" smtClean="0">
                <a:solidFill>
                  <a:schemeClr val="bg1"/>
                </a:solidFill>
                <a:effectLst>
                  <a:outerShdw blurRad="38100" dist="38100" dir="2700000" algn="tl">
                    <a:srgbClr val="000000">
                      <a:alpha val="43137"/>
                    </a:srgbClr>
                  </a:outerShdw>
                </a:effectLst>
                <a:latin typeface="Trebuchet MS" pitchFamily="34" charset="0"/>
              </a:rPr>
              <a:t>Bank</a:t>
            </a:r>
          </a:p>
          <a:p>
            <a:pPr>
              <a:defRPr/>
            </a:pPr>
            <a:endParaRPr lang="en-US" sz="1400" b="1" i="1" u="sng" dirty="0">
              <a:solidFill>
                <a:srgbClr val="0070C0"/>
              </a:solidFill>
              <a:effectLst>
                <a:outerShdw blurRad="38100" dist="38100" dir="2700000" algn="tl">
                  <a:srgbClr val="000000">
                    <a:alpha val="43137"/>
                  </a:srgbClr>
                </a:outerShdw>
              </a:effectLst>
              <a:latin typeface="Trebuchet MS" pitchFamily="34" charset="0"/>
            </a:endParaRPr>
          </a:p>
        </p:txBody>
      </p:sp>
      <p:pic>
        <p:nvPicPr>
          <p:cNvPr id="3078" name="Picture 6" descr="http://siteresources.worldbank.org/INTHDNETWORK/Images/AlWatkins.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2415" y="76200"/>
            <a:ext cx="742585"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txBox="1">
            <a:spLocks noChangeArrowheads="1"/>
          </p:cNvSpPr>
          <p:nvPr/>
        </p:nvSpPr>
        <p:spPr bwMode="auto">
          <a:xfrm>
            <a:off x="3974443" y="5791200"/>
            <a:ext cx="516955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lvl="0" algn="r"/>
            <a:r>
              <a:rPr lang="en-US" sz="1400" b="1" dirty="0" smtClean="0">
                <a:solidFill>
                  <a:schemeClr val="bg1"/>
                </a:solidFill>
                <a:effectLst>
                  <a:outerShdw blurRad="38100" dist="38100" dir="2700000" algn="tl">
                    <a:srgbClr val="000000"/>
                  </a:outerShdw>
                </a:effectLst>
                <a:latin typeface="Trebuchet MS" pitchFamily="34" charset="0"/>
              </a:rPr>
              <a:t>      “</a:t>
            </a:r>
            <a:r>
              <a:rPr lang="en-US" sz="1400" b="1" i="1" dirty="0" smtClean="0">
                <a:solidFill>
                  <a:schemeClr val="bg1"/>
                </a:solidFill>
                <a:effectLst>
                  <a:outerShdw blurRad="38100" dist="38100" dir="2700000" algn="tl">
                    <a:srgbClr val="000000"/>
                  </a:outerShdw>
                </a:effectLst>
                <a:latin typeface="Trebuchet MS" pitchFamily="34" charset="0"/>
              </a:rPr>
              <a:t>Shell Technology Ventures  (STV) was a corporate VC investor with Tom Nastas &amp; Innovative Ventures Inc. (IVI) to make investments in Russian technologies</a:t>
            </a:r>
            <a:r>
              <a:rPr lang="en-US" sz="1400" b="1" dirty="0" smtClean="0">
                <a:solidFill>
                  <a:schemeClr val="bg1"/>
                </a:solidFill>
                <a:effectLst>
                  <a:outerShdw blurRad="38100" dist="38100" dir="2700000" algn="tl">
                    <a:srgbClr val="000000"/>
                  </a:outerShdw>
                </a:effectLst>
                <a:latin typeface="Trebuchet MS" pitchFamily="34" charset="0"/>
              </a:rPr>
              <a:t> </a:t>
            </a:r>
            <a:r>
              <a:rPr lang="en-US" sz="1400" b="1" u="sng" dirty="0">
                <a:solidFill>
                  <a:srgbClr val="00B0F0"/>
                </a:solidFill>
                <a:effectLst>
                  <a:outerShdw blurRad="38100" dist="38100" dir="2700000" algn="tl">
                    <a:srgbClr val="000000">
                      <a:alpha val="43137"/>
                    </a:srgbClr>
                  </a:outerShdw>
                </a:effectLst>
                <a:latin typeface="Trebuchet MS" pitchFamily="34" charset="0"/>
                <a:hlinkClick r:id="rId9"/>
              </a:rPr>
              <a:t>read </a:t>
            </a:r>
            <a:r>
              <a:rPr lang="en-US" sz="1400" b="1" u="sng" dirty="0" smtClean="0">
                <a:solidFill>
                  <a:srgbClr val="00B0F0"/>
                </a:solidFill>
                <a:effectLst>
                  <a:outerShdw blurRad="38100" dist="38100" dir="2700000" algn="tl">
                    <a:srgbClr val="000000">
                      <a:alpha val="43137"/>
                    </a:srgbClr>
                  </a:outerShdw>
                </a:effectLst>
                <a:latin typeface="Trebuchet MS" pitchFamily="34" charset="0"/>
                <a:hlinkClick r:id="rId9"/>
              </a:rPr>
              <a:t>more</a:t>
            </a:r>
            <a:r>
              <a:rPr lang="en-US" sz="1400" b="1" dirty="0" smtClean="0">
                <a:solidFill>
                  <a:srgbClr val="00B0F0"/>
                </a:solidFill>
                <a:effectLst>
                  <a:outerShdw blurRad="38100" dist="38100" dir="2700000" algn="tl">
                    <a:srgbClr val="000000">
                      <a:alpha val="43137"/>
                    </a:srgbClr>
                  </a:outerShdw>
                </a:effectLst>
                <a:latin typeface="Trebuchet MS" pitchFamily="34" charset="0"/>
              </a:rPr>
              <a:t> </a:t>
            </a:r>
            <a:r>
              <a:rPr lang="en-US" sz="1400" b="1" dirty="0" smtClean="0">
                <a:solidFill>
                  <a:schemeClr val="bg1"/>
                </a:solidFill>
                <a:effectLst>
                  <a:outerShdw blurRad="38100" dist="38100" dir="2700000" algn="tl">
                    <a:srgbClr val="000000">
                      <a:alpha val="43137"/>
                    </a:srgbClr>
                  </a:outerShdw>
                </a:effectLst>
                <a:latin typeface="Trebuchet MS" pitchFamily="34" charset="0"/>
              </a:rPr>
              <a:t>+ </a:t>
            </a:r>
            <a:r>
              <a:rPr lang="en-US" sz="1400" b="1" u="sng" dirty="0" smtClean="0">
                <a:solidFill>
                  <a:srgbClr val="00B0F0"/>
                </a:solidFill>
                <a:effectLst>
                  <a:outerShdw blurRad="38100" dist="38100" dir="2700000" algn="tl">
                    <a:srgbClr val="000000">
                      <a:alpha val="43137"/>
                    </a:srgbClr>
                  </a:outerShdw>
                </a:effectLst>
                <a:latin typeface="Trebuchet MS" pitchFamily="34" charset="0"/>
                <a:hlinkClick r:id="rId10"/>
              </a:rPr>
              <a:t>summary of work</a:t>
            </a:r>
            <a:r>
              <a:rPr lang="en-US" sz="1400" b="1" dirty="0" smtClean="0">
                <a:solidFill>
                  <a:schemeClr val="bg1"/>
                </a:solidFill>
                <a:effectLst>
                  <a:outerShdw blurRad="38100" dist="38100" dir="2700000" algn="tl">
                    <a:srgbClr val="000000">
                      <a:alpha val="43137"/>
                    </a:srgbClr>
                  </a:outerShdw>
                </a:effectLst>
                <a:latin typeface="Trebuchet MS" pitchFamily="34" charset="0"/>
              </a:rPr>
              <a:t>,</a:t>
            </a:r>
            <a:r>
              <a:rPr lang="en-US" sz="1400" b="1" dirty="0" smtClean="0">
                <a:solidFill>
                  <a:schemeClr val="bg1"/>
                </a:solidFill>
                <a:effectLst>
                  <a:outerShdw blurRad="38100" dist="38100" dir="2700000" algn="tl">
                    <a:srgbClr val="000000"/>
                  </a:outerShdw>
                </a:effectLst>
                <a:latin typeface="Trebuchet MS" pitchFamily="34" charset="0"/>
              </a:rPr>
              <a:t>”  Greg Zdun, VP JP Morgan, formerly investment officer with STV </a:t>
            </a:r>
            <a:endParaRPr lang="ru-RU" sz="1400" b="1" dirty="0" smtClean="0">
              <a:solidFill>
                <a:schemeClr val="bg1"/>
              </a:solidFill>
              <a:effectLst>
                <a:outerShdw blurRad="38100" dist="38100" dir="2700000" algn="tl">
                  <a:srgbClr val="000000"/>
                </a:outerShdw>
              </a:effectLst>
              <a:latin typeface="Trebuchet MS" pitchFamily="34" charset="0"/>
            </a:endParaRPr>
          </a:p>
        </p:txBody>
      </p:sp>
      <p:pic>
        <p:nvPicPr>
          <p:cNvPr id="13" name="Picture 80" descr="shell"/>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57320" y="5709887"/>
            <a:ext cx="252119" cy="23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705" y="93980"/>
            <a:ext cx="604471" cy="838200"/>
          </a:xfrm>
          <a:prstGeom prst="rect">
            <a:avLst/>
          </a:prstGeom>
        </p:spPr>
      </p:pic>
      <p:sp>
        <p:nvSpPr>
          <p:cNvPr id="17" name="Rectangle 16"/>
          <p:cNvSpPr/>
          <p:nvPr/>
        </p:nvSpPr>
        <p:spPr>
          <a:xfrm>
            <a:off x="990601" y="1219200"/>
            <a:ext cx="3657599" cy="954107"/>
          </a:xfrm>
          <a:prstGeom prst="rect">
            <a:avLst/>
          </a:prstGeom>
        </p:spPr>
        <p:txBody>
          <a:bodyPr wrap="square">
            <a:spAutoFit/>
          </a:bodyPr>
          <a:lstStyle/>
          <a:p>
            <a:pPr algn="l"/>
            <a:r>
              <a:rPr lang="en-US" sz="1400" dirty="0" smtClean="0">
                <a:solidFill>
                  <a:schemeClr val="bg1"/>
                </a:solidFill>
              </a:rPr>
              <a:t>“</a:t>
            </a:r>
            <a:r>
              <a:rPr lang="en-US" sz="1400" b="1" i="1" dirty="0" smtClean="0">
                <a:solidFill>
                  <a:schemeClr val="bg1"/>
                </a:solidFill>
                <a:effectLst>
                  <a:outerShdw blurRad="38100" dist="38100" dir="2700000" algn="tl">
                    <a:srgbClr val="000000">
                      <a:alpha val="43137"/>
                    </a:srgbClr>
                  </a:outerShdw>
                </a:effectLst>
              </a:rPr>
              <a:t>Tom’s </a:t>
            </a:r>
            <a:r>
              <a:rPr lang="en-US" sz="1400" b="1" i="1" dirty="0">
                <a:solidFill>
                  <a:schemeClr val="bg1"/>
                </a:solidFill>
                <a:effectLst>
                  <a:outerShdw blurRad="38100" dist="38100" dir="2700000" algn="tl">
                    <a:srgbClr val="000000">
                      <a:alpha val="43137"/>
                    </a:srgbClr>
                  </a:outerShdw>
                </a:effectLst>
              </a:rPr>
              <a:t>initial role was to drive forward a stalled investment, finish negotiations including </a:t>
            </a:r>
            <a:r>
              <a:rPr lang="en-US" sz="1400" b="1" i="1" dirty="0" smtClean="0">
                <a:solidFill>
                  <a:schemeClr val="bg1"/>
                </a:solidFill>
                <a:effectLst>
                  <a:outerShdw blurRad="38100" dist="38100" dir="2700000" algn="tl">
                    <a:srgbClr val="000000">
                      <a:alpha val="43137"/>
                    </a:srgbClr>
                  </a:outerShdw>
                </a:effectLst>
              </a:rPr>
              <a:t>deal </a:t>
            </a:r>
            <a:r>
              <a:rPr lang="en-US" sz="1400" b="1" i="1" dirty="0">
                <a:solidFill>
                  <a:schemeClr val="bg1"/>
                </a:solidFill>
                <a:effectLst>
                  <a:outerShdw blurRad="38100" dist="38100" dir="2700000" algn="tl">
                    <a:srgbClr val="000000">
                      <a:alpha val="43137"/>
                    </a:srgbClr>
                  </a:outerShdw>
                </a:effectLst>
              </a:rPr>
              <a:t>structuring, deal covenants, Board representation,</a:t>
            </a:r>
          </a:p>
        </p:txBody>
      </p:sp>
      <p:pic>
        <p:nvPicPr>
          <p:cNvPr id="18" name="Picture 6" descr="http://www.irkutskoil.com/images/upload/img128601781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8430" y="1295400"/>
            <a:ext cx="996287" cy="7339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0" y="2057400"/>
            <a:ext cx="5105400" cy="523220"/>
          </a:xfrm>
          <a:prstGeom prst="rect">
            <a:avLst/>
          </a:prstGeom>
        </p:spPr>
        <p:txBody>
          <a:bodyPr wrap="square">
            <a:spAutoFit/>
          </a:bodyPr>
          <a:lstStyle/>
          <a:p>
            <a:pPr algn="l"/>
            <a:r>
              <a:rPr lang="en-US" sz="1400" b="1" u="sng" dirty="0" smtClean="0">
                <a:solidFill>
                  <a:srgbClr val="00B0F0"/>
                </a:solidFill>
                <a:effectLst>
                  <a:outerShdw blurRad="38100" dist="38100" dir="2700000" algn="tl">
                    <a:srgbClr val="000000">
                      <a:alpha val="43137"/>
                    </a:srgbClr>
                  </a:outerShdw>
                </a:effectLst>
                <a:hlinkClick r:id="rId14"/>
              </a:rPr>
              <a:t>read more</a:t>
            </a:r>
            <a:r>
              <a:rPr lang="en-US" sz="1400" b="1" dirty="0" smtClean="0">
                <a:solidFill>
                  <a:schemeClr val="bg1"/>
                </a:solidFill>
                <a:effectLst>
                  <a:outerShdw blurRad="38100" dist="38100" dir="2700000" algn="tl">
                    <a:srgbClr val="000000">
                      <a:alpha val="43137"/>
                    </a:srgbClr>
                  </a:outerShdw>
                </a:effectLst>
              </a:rPr>
              <a:t>” Kent Engelmeier + Nastas </a:t>
            </a:r>
            <a:r>
              <a:rPr lang="en-US" sz="1400" b="1" u="sng" dirty="0" smtClean="0">
                <a:solidFill>
                  <a:schemeClr val="bg1"/>
                </a:solidFill>
                <a:effectLst>
                  <a:outerShdw blurRad="38100" dist="38100" dir="2700000" algn="tl">
                    <a:srgbClr val="000000">
                      <a:alpha val="43137"/>
                    </a:srgbClr>
                  </a:outerShdw>
                </a:effectLst>
                <a:hlinkClick r:id="rId15"/>
              </a:rPr>
              <a:t>report</a:t>
            </a:r>
            <a:r>
              <a:rPr lang="en-US" sz="1400" b="1" dirty="0" smtClean="0">
                <a:solidFill>
                  <a:schemeClr val="bg1"/>
                </a:solidFill>
                <a:effectLst>
                  <a:outerShdw blurRad="38100" dist="38100" dir="2700000" algn="tl">
                    <a:srgbClr val="000000">
                      <a:alpha val="43137"/>
                    </a:srgbClr>
                  </a:outerShdw>
                </a:effectLst>
              </a:rPr>
              <a:t>-building investment skills of staff in venture capital</a:t>
            </a:r>
            <a:endParaRPr lang="en-US" sz="1400" b="1" dirty="0">
              <a:solidFill>
                <a:schemeClr val="bg1"/>
              </a:solidFill>
              <a:effectLst>
                <a:outerShdw blurRad="38100" dist="38100" dir="2700000" algn="tl">
                  <a:srgbClr val="000000">
                    <a:alpha val="43137"/>
                  </a:srgbClr>
                </a:outerShdw>
              </a:effectLst>
            </a:endParaRPr>
          </a:p>
        </p:txBody>
      </p:sp>
      <p:pic>
        <p:nvPicPr>
          <p:cNvPr id="20" name="Picture 8" descr="http://t1.gstatic.com/images?q=tbn:ANd9GcStM_K5SKcK2-58YJAT-pq_7Q4tvURL3BDcIzsFIyy1rScKx3dHuQ"/>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18202" y="2676327"/>
            <a:ext cx="710048" cy="681646"/>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1447800" y="2614136"/>
            <a:ext cx="4038600" cy="738664"/>
          </a:xfrm>
          <a:prstGeom prst="rect">
            <a:avLst/>
          </a:prstGeom>
        </p:spPr>
        <p:txBody>
          <a:bodyPr wrap="square">
            <a:spAutoFit/>
          </a:bodyPr>
          <a:lstStyle/>
          <a:p>
            <a:pPr algn="l"/>
            <a:r>
              <a:rPr lang="en-US" sz="1400" b="1" dirty="0" smtClean="0">
                <a:solidFill>
                  <a:schemeClr val="bg1"/>
                </a:solidFill>
                <a:effectLst>
                  <a:outerShdw blurRad="38100" dist="38100" dir="2700000" algn="tl">
                    <a:srgbClr val="000000">
                      <a:alpha val="43137"/>
                    </a:srgbClr>
                  </a:outerShdw>
                </a:effectLst>
              </a:rPr>
              <a:t>Nastas work ‘</a:t>
            </a:r>
            <a:r>
              <a:rPr lang="en-US" sz="1400" b="1" u="sng" dirty="0" smtClean="0">
                <a:solidFill>
                  <a:srgbClr val="00B0F0"/>
                </a:solidFill>
                <a:effectLst>
                  <a:outerShdw blurRad="38100" dist="38100" dir="2700000" algn="tl">
                    <a:srgbClr val="000000">
                      <a:alpha val="43137"/>
                    </a:srgbClr>
                  </a:outerShdw>
                </a:effectLst>
                <a:hlinkClick r:id="rId17"/>
              </a:rPr>
              <a:t>Succession Fund for S. Africa</a:t>
            </a:r>
            <a:r>
              <a:rPr lang="en-US" sz="1400" b="1" dirty="0" smtClean="0">
                <a:solidFill>
                  <a:schemeClr val="bg1"/>
                </a:solidFill>
                <a:effectLst>
                  <a:outerShdw blurRad="38100" dist="38100" dir="2700000" algn="tl">
                    <a:srgbClr val="000000">
                      <a:alpha val="43137"/>
                    </a:srgbClr>
                  </a:outerShdw>
                </a:effectLst>
              </a:rPr>
              <a:t>’ with IFC</a:t>
            </a:r>
            <a:r>
              <a:rPr lang="en-US" sz="1400" b="1" dirty="0">
                <a:solidFill>
                  <a:schemeClr val="bg1"/>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invest. officer Salomon Asamoah, now Deputy CEO &amp; CIO, Africa Finance Corp.  </a:t>
            </a:r>
            <a:endParaRPr lang="en-US" sz="1400" b="1" dirty="0">
              <a:solidFill>
                <a:schemeClr val="bg1"/>
              </a:solidFill>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57275" y="4419600"/>
            <a:ext cx="496252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descr="http://www.irkutskoil.com/images/upload/img128601781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5256" y="4373433"/>
            <a:ext cx="996287" cy="73399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76200" y="5052536"/>
            <a:ext cx="1437901" cy="738664"/>
          </a:xfrm>
          <a:prstGeom prst="rect">
            <a:avLst/>
          </a:prstGeom>
        </p:spPr>
        <p:txBody>
          <a:bodyPr wrap="square">
            <a:spAutoFit/>
          </a:bodyPr>
          <a:lstStyle/>
          <a:p>
            <a:pPr algn="l"/>
            <a:r>
              <a:rPr lang="en-US" sz="1400" b="1" dirty="0" smtClean="0">
                <a:solidFill>
                  <a:schemeClr val="bg1"/>
                </a:solidFill>
                <a:effectLst>
                  <a:outerShdw blurRad="38100" dist="38100" dir="2700000" algn="tl">
                    <a:srgbClr val="000000">
                      <a:alpha val="43137"/>
                    </a:srgbClr>
                  </a:outerShdw>
                </a:effectLst>
              </a:rPr>
              <a:t>SME Growth </a:t>
            </a:r>
          </a:p>
          <a:p>
            <a:pPr algn="l"/>
            <a:r>
              <a:rPr lang="en-US" sz="1400" b="1" dirty="0" smtClean="0">
                <a:solidFill>
                  <a:schemeClr val="bg1"/>
                </a:solidFill>
                <a:effectLst>
                  <a:outerShdw blurRad="38100" dist="38100" dir="2700000" algn="tl">
                    <a:srgbClr val="000000">
                      <a:alpha val="43137"/>
                    </a:srgbClr>
                  </a:outerShdw>
                </a:effectLst>
              </a:rPr>
              <a:t>&amp; Corporate </a:t>
            </a:r>
            <a:r>
              <a:rPr lang="en-US" sz="1400" b="1" dirty="0">
                <a:solidFill>
                  <a:schemeClr val="bg1"/>
                </a:solidFill>
                <a:effectLst>
                  <a:outerShdw blurRad="38100" dist="38100" dir="2700000" algn="tl">
                    <a:srgbClr val="000000">
                      <a:alpha val="43137"/>
                    </a:srgbClr>
                  </a:outerShdw>
                </a:effectLst>
              </a:rPr>
              <a:t>G</a:t>
            </a:r>
            <a:r>
              <a:rPr lang="en-US" sz="1400" b="1" dirty="0" smtClean="0">
                <a:solidFill>
                  <a:schemeClr val="bg1"/>
                </a:solidFill>
                <a:effectLst>
                  <a:outerShdw blurRad="38100" dist="38100" dir="2700000" algn="tl">
                    <a:srgbClr val="000000">
                      <a:alpha val="43137"/>
                    </a:srgbClr>
                  </a:outerShdw>
                </a:effectLst>
              </a:rPr>
              <a:t>overnance</a:t>
            </a:r>
            <a:endParaRPr lang="en-US" sz="1400" b="1" dirty="0">
              <a:solidFill>
                <a:schemeClr val="bg1"/>
              </a:solidFill>
              <a:effectLst>
                <a:outerShdw blurRad="38100" dist="38100" dir="2700000" algn="tl">
                  <a:srgbClr val="000000">
                    <a:alpha val="43137"/>
                  </a:srgbClr>
                </a:outerShdw>
              </a:effectLst>
            </a:endParaRPr>
          </a:p>
        </p:txBody>
      </p:sp>
      <p:sp>
        <p:nvSpPr>
          <p:cNvPr id="27" name="Rectangle 26"/>
          <p:cNvSpPr/>
          <p:nvPr/>
        </p:nvSpPr>
        <p:spPr>
          <a:xfrm>
            <a:off x="1523999" y="4724400"/>
            <a:ext cx="7620000" cy="954107"/>
          </a:xfrm>
          <a:prstGeom prst="rect">
            <a:avLst/>
          </a:prstGeom>
        </p:spPr>
        <p:txBody>
          <a:bodyPr wrap="square">
            <a:spAutoFit/>
          </a:bodyPr>
          <a:lstStyle/>
          <a:p>
            <a:pPr algn="l"/>
            <a:r>
              <a:rPr lang="en-GB" sz="1400" b="1" dirty="0" smtClean="0">
                <a:solidFill>
                  <a:schemeClr val="bg1"/>
                </a:solidFill>
                <a:effectLst>
                  <a:outerShdw blurRad="38100" dist="38100" dir="2700000" algn="tl">
                    <a:srgbClr val="000000">
                      <a:alpha val="43137"/>
                    </a:srgbClr>
                  </a:outerShdw>
                </a:effectLst>
              </a:rPr>
              <a:t>“</a:t>
            </a:r>
            <a:r>
              <a:rPr lang="en-GB" sz="1400" b="1" i="1" dirty="0" smtClean="0">
                <a:solidFill>
                  <a:schemeClr val="bg1"/>
                </a:solidFill>
                <a:effectLst>
                  <a:outerShdw blurRad="38100" dist="38100" dir="2700000" algn="tl">
                    <a:srgbClr val="000000">
                      <a:alpha val="43137"/>
                    </a:srgbClr>
                  </a:outerShdw>
                </a:effectLst>
              </a:rPr>
              <a:t>We </a:t>
            </a:r>
            <a:r>
              <a:rPr lang="en-GB" sz="1400" b="1" i="1" dirty="0">
                <a:solidFill>
                  <a:schemeClr val="bg1"/>
                </a:solidFill>
                <a:effectLst>
                  <a:outerShdw blurRad="38100" dist="38100" dir="2700000" algn="tl">
                    <a:srgbClr val="000000">
                      <a:alpha val="43137"/>
                    </a:srgbClr>
                  </a:outerShdw>
                </a:effectLst>
              </a:rPr>
              <a:t>knew of Tom’s work as independent director, also he’s been involved in venture investing in the USA, Canada, Europe, Africa, Russia and Kazakhstan.  This kind of diversity was sought by Tata </a:t>
            </a:r>
            <a:r>
              <a:rPr lang="en-GB" sz="1400" b="1" i="1" dirty="0" smtClean="0">
                <a:solidFill>
                  <a:schemeClr val="bg1"/>
                </a:solidFill>
                <a:effectLst>
                  <a:outerShdw blurRad="38100" dist="38100" dir="2700000" algn="tl">
                    <a:srgbClr val="000000">
                      <a:alpha val="43137"/>
                    </a:srgbClr>
                  </a:outerShdw>
                </a:effectLst>
              </a:rPr>
              <a:t>&amp; the EBRD to </a:t>
            </a:r>
            <a:r>
              <a:rPr lang="en-GB" sz="1400" b="1" i="1" dirty="0">
                <a:solidFill>
                  <a:schemeClr val="bg1"/>
                </a:solidFill>
                <a:effectLst>
                  <a:outerShdw blurRad="38100" dist="38100" dir="2700000" algn="tl">
                    <a:srgbClr val="000000">
                      <a:alpha val="43137"/>
                    </a:srgbClr>
                  </a:outerShdw>
                </a:effectLst>
              </a:rPr>
              <a:t>reflect investor </a:t>
            </a:r>
            <a:r>
              <a:rPr lang="en-GB" sz="1400" b="1" i="1" dirty="0" smtClean="0">
                <a:solidFill>
                  <a:schemeClr val="bg1"/>
                </a:solidFill>
                <a:effectLst>
                  <a:outerShdw blurRad="38100" dist="38100" dir="2700000" algn="tl">
                    <a:srgbClr val="000000">
                      <a:alpha val="43137"/>
                    </a:srgbClr>
                  </a:outerShdw>
                </a:effectLst>
              </a:rPr>
              <a:t>expectations</a:t>
            </a:r>
            <a:r>
              <a:rPr lang="en-GB" sz="1400" b="1" dirty="0" smtClean="0">
                <a:solidFill>
                  <a:schemeClr val="bg1"/>
                </a:solidFill>
                <a:effectLst>
                  <a:outerShdw blurRad="38100" dist="38100" dir="2700000" algn="tl">
                    <a:srgbClr val="000000">
                      <a:alpha val="43137"/>
                    </a:srgbClr>
                  </a:outerShdw>
                </a:effectLst>
              </a:rPr>
              <a:t>, ” </a:t>
            </a:r>
            <a:r>
              <a:rPr lang="en-US" sz="1400" b="1" u="sng" dirty="0">
                <a:solidFill>
                  <a:srgbClr val="00B0F0"/>
                </a:solidFill>
                <a:effectLst>
                  <a:outerShdw blurRad="38100" dist="38100" dir="2700000" algn="tl">
                    <a:srgbClr val="000000">
                      <a:alpha val="43137"/>
                    </a:srgbClr>
                  </a:outerShdw>
                </a:effectLst>
                <a:hlinkClick r:id="rId19"/>
              </a:rPr>
              <a:t>read </a:t>
            </a:r>
            <a:r>
              <a:rPr lang="en-US" sz="1400" b="1" u="sng" dirty="0" smtClean="0">
                <a:solidFill>
                  <a:srgbClr val="00B0F0"/>
                </a:solidFill>
                <a:effectLst>
                  <a:outerShdw blurRad="38100" dist="38100" dir="2700000" algn="tl">
                    <a:srgbClr val="000000">
                      <a:alpha val="43137"/>
                    </a:srgbClr>
                  </a:outerShdw>
                </a:effectLst>
                <a:hlinkClick r:id="rId19"/>
              </a:rPr>
              <a:t>more</a:t>
            </a:r>
            <a:r>
              <a:rPr lang="en-US" sz="1400" b="1" dirty="0" smtClean="0">
                <a:solidFill>
                  <a:schemeClr val="bg1"/>
                </a:solidFill>
                <a:effectLst>
                  <a:outerShdw blurRad="38100" dist="38100" dir="2700000" algn="tl">
                    <a:srgbClr val="000000">
                      <a:alpha val="43137"/>
                    </a:srgbClr>
                  </a:outerShdw>
                </a:effectLst>
              </a:rPr>
              <a:t>,</a:t>
            </a:r>
            <a:r>
              <a:rPr lang="en-US" sz="1400" b="1" dirty="0" smtClean="0">
                <a:solidFill>
                  <a:srgbClr val="00B0F0"/>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Daniel Brooks, CEO, Tata Global Bev. Ltd, Moscow Russia</a:t>
            </a:r>
            <a:endParaRPr lang="en-US" sz="1400" b="1" dirty="0">
              <a:solidFill>
                <a:schemeClr val="bg1"/>
              </a:solidFill>
              <a:effectLst>
                <a:outerShdw blurRad="38100" dist="38100" dir="2700000" algn="tl">
                  <a:srgbClr val="000000">
                    <a:alpha val="43137"/>
                  </a:srgbClr>
                </a:outerShdw>
              </a:effectLst>
            </a:endParaRPr>
          </a:p>
        </p:txBody>
      </p:sp>
      <p:pic>
        <p:nvPicPr>
          <p:cNvPr id="28" name="Picture 4" descr="Home page">
            <a:hlinkClick r:id="rId20"/>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5865" y="5830907"/>
            <a:ext cx="1524000" cy="61123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600200" y="5638800"/>
            <a:ext cx="2362200" cy="954107"/>
          </a:xfrm>
          <a:prstGeom prst="rect">
            <a:avLst/>
          </a:prstGeom>
        </p:spPr>
        <p:txBody>
          <a:bodyPr wrap="square">
            <a:spAutoFit/>
          </a:bodyPr>
          <a:lstStyle/>
          <a:p>
            <a:pPr algn="l"/>
            <a:r>
              <a:rPr lang="en-US" sz="1400" b="1" dirty="0" smtClean="0">
                <a:solidFill>
                  <a:schemeClr val="bg1"/>
                </a:solidFill>
                <a:effectLst>
                  <a:outerShdw blurRad="38100" dist="38100" dir="2700000" algn="tl">
                    <a:srgbClr val="000000">
                      <a:alpha val="43137"/>
                    </a:srgbClr>
                  </a:outerShdw>
                </a:effectLst>
              </a:rPr>
              <a:t>Nastas work ‘</a:t>
            </a:r>
            <a:r>
              <a:rPr lang="en-US" sz="1400" b="1" u="sng" dirty="0" smtClean="0">
                <a:solidFill>
                  <a:srgbClr val="00B0F0"/>
                </a:solidFill>
                <a:effectLst>
                  <a:outerShdw blurRad="38100" dist="38100" dir="2700000" algn="tl">
                    <a:srgbClr val="000000">
                      <a:alpha val="43137"/>
                    </a:srgbClr>
                  </a:outerShdw>
                </a:effectLst>
                <a:hlinkClick r:id="rId22"/>
              </a:rPr>
              <a:t>Strategic Plan to Grow the Russian Venture Industry</a:t>
            </a:r>
            <a:r>
              <a:rPr lang="en-US" sz="1400" b="1" dirty="0" smtClean="0">
                <a:solidFill>
                  <a:schemeClr val="bg1"/>
                </a:solidFill>
                <a:effectLst>
                  <a:outerShdw blurRad="38100" dist="38100" dir="2700000" algn="tl">
                    <a:srgbClr val="000000">
                      <a:alpha val="43137"/>
                    </a:srgbClr>
                  </a:outerShdw>
                </a:effectLst>
              </a:rPr>
              <a:t>’ for the Russian Venture Company </a:t>
            </a:r>
            <a:endParaRPr lang="en-US" sz="1400" b="1" dirty="0">
              <a:solidFill>
                <a:schemeClr val="bg1"/>
              </a:solidFill>
              <a:effectLst>
                <a:outerShdw blurRad="38100" dist="38100" dir="2700000" algn="tl">
                  <a:srgbClr val="000000">
                    <a:alpha val="43137"/>
                  </a:srgbClr>
                </a:outerShdw>
              </a:effectLst>
            </a:endParaRPr>
          </a:p>
        </p:txBody>
      </p:sp>
      <p:pic>
        <p:nvPicPr>
          <p:cNvPr id="1026" name="Picture 2" descr="http://t1.gstatic.com/images?q=tbn:ANd9GcSD7Y3kvnPpGiGbMxcOncmRN6MPhw1hz76nmBausI_qubhHX6nh"/>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54075" y="2676327"/>
            <a:ext cx="515937" cy="60027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12044" y="4728845"/>
            <a:ext cx="461962" cy="461962"/>
          </a:xfrm>
          <a:prstGeom prst="rect">
            <a:avLst/>
          </a:prstGeom>
        </p:spPr>
      </p:pic>
      <p:pic>
        <p:nvPicPr>
          <p:cNvPr id="4" name="Picture 3"/>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456826" y="1627475"/>
            <a:ext cx="558348" cy="803829"/>
          </a:xfrm>
          <a:prstGeom prst="rect">
            <a:avLst/>
          </a:prstGeom>
        </p:spPr>
      </p:pic>
      <p:pic>
        <p:nvPicPr>
          <p:cNvPr id="32" name="Picture 2" descr="http://www.cev.washington.edu/files/world-bank-logo.jp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8202" y="3429000"/>
            <a:ext cx="756282" cy="68580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38201" y="3376136"/>
            <a:ext cx="3428999" cy="738664"/>
          </a:xfrm>
          <a:prstGeom prst="rect">
            <a:avLst/>
          </a:prstGeom>
        </p:spPr>
        <p:txBody>
          <a:bodyPr wrap="square">
            <a:spAutoFit/>
          </a:bodyPr>
          <a:lstStyle/>
          <a:p>
            <a:pPr algn="l"/>
            <a:r>
              <a:rPr lang="en-US" sz="1400" b="1" dirty="0" smtClean="0">
                <a:solidFill>
                  <a:schemeClr val="bg1"/>
                </a:solidFill>
                <a:effectLst>
                  <a:outerShdw blurRad="38100" dist="38100" dir="2700000" algn="tl">
                    <a:srgbClr val="000000">
                      <a:alpha val="43137"/>
                    </a:srgbClr>
                  </a:outerShdw>
                </a:effectLst>
              </a:rPr>
              <a:t>Nastas  work </a:t>
            </a:r>
            <a:r>
              <a:rPr lang="en-US" sz="1400" b="1" dirty="0" smtClean="0">
                <a:solidFill>
                  <a:schemeClr val="bg1"/>
                </a:solidFill>
                <a:effectLst>
                  <a:outerShdw blurRad="38100" dist="38100" dir="2700000" algn="tl">
                    <a:srgbClr val="000000">
                      <a:alpha val="43137"/>
                    </a:srgbClr>
                  </a:outerShdw>
                </a:effectLst>
                <a:hlinkClick r:id="rId27"/>
              </a:rPr>
              <a:t>‘East Africa Equity Facility</a:t>
            </a:r>
            <a:r>
              <a:rPr lang="en-US" sz="1400" b="1" dirty="0" smtClean="0">
                <a:solidFill>
                  <a:schemeClr val="bg1"/>
                </a:solidFill>
                <a:effectLst>
                  <a:outerShdw blurRad="38100" dist="38100" dir="2700000" algn="tl">
                    <a:srgbClr val="000000">
                      <a:alpha val="43137"/>
                    </a:srgbClr>
                  </a:outerShdw>
                </a:effectLst>
              </a:rPr>
              <a:t>,’ $5 million fund-of-funds for World Bank, </a:t>
            </a:r>
            <a:r>
              <a:rPr lang="en-US" sz="1400" b="1" dirty="0">
                <a:solidFill>
                  <a:schemeClr val="bg1"/>
                </a:solidFill>
                <a:effectLst>
                  <a:outerShdw blurRad="38100" dist="38100" dir="2700000" algn="tl">
                    <a:srgbClr val="000000">
                      <a:alpha val="43137"/>
                    </a:srgbClr>
                  </a:outerShdw>
                </a:effectLst>
              </a:rPr>
              <a:t>Stefano </a:t>
            </a:r>
            <a:r>
              <a:rPr lang="en-US" sz="1400" b="1" dirty="0" smtClean="0">
                <a:solidFill>
                  <a:schemeClr val="bg1"/>
                </a:solidFill>
                <a:effectLst>
                  <a:outerShdw blurRad="38100" dist="38100" dir="2700000" algn="tl">
                    <a:srgbClr val="000000">
                      <a:alpha val="43137"/>
                    </a:srgbClr>
                  </a:outerShdw>
                </a:effectLst>
              </a:rPr>
              <a:t> Migliorisi</a:t>
            </a:r>
          </a:p>
        </p:txBody>
      </p:sp>
      <p:sp>
        <p:nvSpPr>
          <p:cNvPr id="34" name="Rectangle 33"/>
          <p:cNvSpPr/>
          <p:nvPr/>
        </p:nvSpPr>
        <p:spPr>
          <a:xfrm>
            <a:off x="5224329" y="2614136"/>
            <a:ext cx="3767272" cy="738664"/>
          </a:xfrm>
          <a:prstGeom prst="rect">
            <a:avLst/>
          </a:prstGeom>
        </p:spPr>
        <p:txBody>
          <a:bodyPr wrap="square">
            <a:spAutoFit/>
          </a:bodyPr>
          <a:lstStyle/>
          <a:p>
            <a:pPr algn="r"/>
            <a:r>
              <a:rPr lang="en-US" sz="1400" b="1" dirty="0" smtClean="0">
                <a:solidFill>
                  <a:schemeClr val="bg1"/>
                </a:solidFill>
                <a:effectLst>
                  <a:outerShdw blurRad="38100" dist="38100" dir="2700000" algn="tl">
                    <a:srgbClr val="000000">
                      <a:alpha val="43137"/>
                    </a:srgbClr>
                  </a:outerShdw>
                </a:effectLst>
              </a:rPr>
              <a:t>Nastas work </a:t>
            </a:r>
            <a:r>
              <a:rPr lang="en-US" sz="1400" b="1" dirty="0" smtClean="0">
                <a:solidFill>
                  <a:schemeClr val="bg1"/>
                </a:solidFill>
                <a:effectLst>
                  <a:outerShdw blurRad="38100" dist="38100" dir="2700000" algn="tl">
                    <a:srgbClr val="000000">
                      <a:alpha val="43137"/>
                    </a:srgbClr>
                  </a:outerShdw>
                </a:effectLst>
                <a:hlinkClick r:id="rId28"/>
              </a:rPr>
              <a:t>‘Africa Enterprise Fund’ </a:t>
            </a:r>
            <a:r>
              <a:rPr lang="en-US" sz="1400" b="1" dirty="0" smtClean="0">
                <a:solidFill>
                  <a:schemeClr val="bg1"/>
                </a:solidFill>
                <a:effectLst>
                  <a:outerShdw blurRad="38100" dist="38100" dir="2700000" algn="tl">
                    <a:srgbClr val="000000">
                      <a:alpha val="43137"/>
                    </a:srgbClr>
                  </a:outerShdw>
                </a:effectLst>
              </a:rPr>
              <a:t> $280 MM fund with IFC, investment officer Richard Rutherford, (now retired)</a:t>
            </a:r>
          </a:p>
        </p:txBody>
      </p:sp>
      <p:pic>
        <p:nvPicPr>
          <p:cNvPr id="6" name="Picture 5"/>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602480" y="3421380"/>
            <a:ext cx="547819" cy="788670"/>
          </a:xfrm>
          <a:prstGeom prst="rect">
            <a:avLst/>
          </a:prstGeom>
        </p:spPr>
      </p:pic>
      <p:sp>
        <p:nvSpPr>
          <p:cNvPr id="35" name="Rectangle 34"/>
          <p:cNvSpPr/>
          <p:nvPr/>
        </p:nvSpPr>
        <p:spPr>
          <a:xfrm>
            <a:off x="4891218" y="3376136"/>
            <a:ext cx="4176581" cy="1169551"/>
          </a:xfrm>
          <a:prstGeom prst="rect">
            <a:avLst/>
          </a:prstGeom>
        </p:spPr>
        <p:txBody>
          <a:bodyPr wrap="square">
            <a:spAutoFit/>
          </a:bodyPr>
          <a:lstStyle/>
          <a:p>
            <a:pPr algn="r"/>
            <a:r>
              <a:rPr lang="en-US" sz="1400" b="1" dirty="0" smtClean="0">
                <a:solidFill>
                  <a:schemeClr val="bg1"/>
                </a:solidFill>
                <a:effectLst>
                  <a:outerShdw blurRad="38100" dist="38100" dir="2700000" algn="tl">
                    <a:srgbClr val="000000">
                      <a:alpha val="43137"/>
                    </a:srgbClr>
                  </a:outerShdw>
                </a:effectLst>
              </a:rPr>
              <a:t>Nastas manage &amp; execute $85 million </a:t>
            </a:r>
            <a:r>
              <a:rPr lang="en-US" sz="1400" b="1" dirty="0" smtClean="0">
                <a:solidFill>
                  <a:schemeClr val="bg1"/>
                </a:solidFill>
                <a:effectLst>
                  <a:outerShdw blurRad="38100" dist="38100" dir="2700000" algn="tl">
                    <a:srgbClr val="000000">
                      <a:alpha val="43137"/>
                    </a:srgbClr>
                  </a:outerShdw>
                </a:effectLst>
                <a:hlinkClick r:id="rId30"/>
              </a:rPr>
              <a:t>Kazakhstan Technology  Commercialization </a:t>
            </a:r>
            <a:r>
              <a:rPr lang="en-US" sz="1400" b="1" dirty="0">
                <a:solidFill>
                  <a:schemeClr val="bg1"/>
                </a:solidFill>
                <a:effectLst>
                  <a:outerShdw blurRad="38100" dist="38100" dir="2700000" algn="tl">
                    <a:srgbClr val="000000">
                      <a:alpha val="43137"/>
                    </a:srgbClr>
                  </a:outerShdw>
                </a:effectLst>
              </a:rPr>
              <a:t>P</a:t>
            </a:r>
            <a:r>
              <a:rPr lang="en-US" sz="1400" b="1" dirty="0" smtClean="0">
                <a:solidFill>
                  <a:schemeClr val="bg1"/>
                </a:solidFill>
                <a:effectLst>
                  <a:outerShdw blurRad="38100" dist="38100" dir="2700000" algn="tl">
                    <a:srgbClr val="000000">
                      <a:alpha val="43137"/>
                    </a:srgbClr>
                  </a:outerShdw>
                </a:effectLst>
              </a:rPr>
              <a:t>roject for Ministry of Education </a:t>
            </a:r>
            <a:r>
              <a:rPr lang="en-US" sz="1400" b="1" dirty="0">
                <a:solidFill>
                  <a:schemeClr val="bg1"/>
                </a:solidFill>
                <a:effectLst>
                  <a:outerShdw blurRad="38100" dist="38100" dir="2700000" algn="tl">
                    <a:srgbClr val="000000">
                      <a:alpha val="43137"/>
                    </a:srgbClr>
                  </a:outerShdw>
                </a:effectLst>
              </a:rPr>
              <a:t>&amp; Science </a:t>
            </a:r>
            <a:r>
              <a:rPr lang="en-US" sz="1400" b="1" dirty="0" smtClean="0">
                <a:solidFill>
                  <a:schemeClr val="bg1"/>
                </a:solidFill>
                <a:effectLst>
                  <a:outerShdw blurRad="38100" dist="38100" dir="2700000" algn="tl">
                    <a:srgbClr val="000000">
                      <a:alpha val="43137"/>
                    </a:srgbClr>
                  </a:outerShdw>
                </a:effectLst>
              </a:rPr>
              <a:t>&amp; </a:t>
            </a:r>
            <a:r>
              <a:rPr lang="en-US" sz="1400" b="1" dirty="0">
                <a:solidFill>
                  <a:schemeClr val="bg1"/>
                </a:solidFill>
                <a:effectLst>
                  <a:outerShdw blurRad="38100" dist="38100" dir="2700000" algn="tl">
                    <a:srgbClr val="000000">
                      <a:alpha val="43137"/>
                    </a:srgbClr>
                  </a:outerShdw>
                </a:effectLst>
              </a:rPr>
              <a:t>World </a:t>
            </a:r>
            <a:r>
              <a:rPr lang="en-US" sz="1400" b="1" dirty="0" smtClean="0">
                <a:solidFill>
                  <a:schemeClr val="bg1"/>
                </a:solidFill>
                <a:effectLst>
                  <a:outerShdw blurRad="38100" dist="38100" dir="2700000" algn="tl">
                    <a:srgbClr val="000000">
                      <a:alpha val="43137"/>
                    </a:srgbClr>
                  </a:outerShdw>
                </a:effectLst>
              </a:rPr>
              <a:t>Bank  (N</a:t>
            </a:r>
            <a:r>
              <a:rPr lang="en-US" sz="1400" b="1" dirty="0">
                <a:solidFill>
                  <a:schemeClr val="bg1"/>
                </a:solidFill>
                <a:effectLst>
                  <a:outerShdw blurRad="38100" dist="38100" dir="2700000" algn="tl">
                    <a:srgbClr val="000000">
                      <a:alpha val="43137"/>
                    </a:srgbClr>
                  </a:outerShdw>
                </a:effectLst>
              </a:rPr>
              <a:t>. </a:t>
            </a:r>
            <a:r>
              <a:rPr lang="en-US" sz="1400" b="1" dirty="0" smtClean="0">
                <a:solidFill>
                  <a:schemeClr val="bg1"/>
                </a:solidFill>
                <a:effectLst>
                  <a:outerShdw blurRad="38100" dist="38100" dir="2700000" algn="tl">
                    <a:srgbClr val="000000">
                      <a:alpha val="43137"/>
                    </a:srgbClr>
                  </a:outerShdw>
                </a:effectLst>
              </a:rPr>
              <a:t>Kapil) + grant scheme for </a:t>
            </a:r>
            <a:r>
              <a:rPr lang="en-US" sz="1400" b="1" dirty="0">
                <a:solidFill>
                  <a:schemeClr val="bg1"/>
                </a:solidFill>
                <a:effectLst>
                  <a:outerShdw blurRad="38100" dist="38100" dir="2700000" algn="tl">
                    <a:srgbClr val="000000">
                      <a:alpha val="43137"/>
                    </a:srgbClr>
                  </a:outerShdw>
                </a:effectLst>
              </a:rPr>
              <a:t>Kazak National Innovation </a:t>
            </a:r>
            <a:r>
              <a:rPr lang="en-US" sz="1400" b="1" dirty="0" smtClean="0">
                <a:solidFill>
                  <a:schemeClr val="bg1"/>
                </a:solidFill>
                <a:effectLst>
                  <a:outerShdw blurRad="38100" dist="38100" dir="2700000" algn="tl">
                    <a:srgbClr val="000000">
                      <a:alpha val="43137"/>
                    </a:srgbClr>
                  </a:outerShdw>
                </a:effectLst>
              </a:rPr>
              <a:t>Fund </a:t>
            </a:r>
          </a:p>
        </p:txBody>
      </p:sp>
      <p:sp>
        <p:nvSpPr>
          <p:cNvPr id="30" name="TextBox 29"/>
          <p:cNvSpPr txBox="1"/>
          <p:nvPr/>
        </p:nvSpPr>
        <p:spPr>
          <a:xfrm>
            <a:off x="0" y="6581001"/>
            <a:ext cx="2552700"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*Click </a:t>
            </a:r>
            <a:r>
              <a:rPr lang="en-US" sz="1200" b="1" u="sng" dirty="0" smtClean="0">
                <a:solidFill>
                  <a:srgbClr val="00B0F0"/>
                </a:solidFill>
                <a:effectLst>
                  <a:outerShdw blurRad="38100" dist="38100" dir="2700000" algn="tl">
                    <a:srgbClr val="000000">
                      <a:alpha val="43137"/>
                    </a:srgbClr>
                  </a:outerShdw>
                </a:effectLst>
              </a:rPr>
              <a:t>links</a:t>
            </a:r>
            <a:r>
              <a:rPr lang="en-US" sz="1200" b="1" dirty="0" smtClean="0">
                <a:solidFill>
                  <a:schemeClr val="bg1"/>
                </a:solidFill>
                <a:effectLst>
                  <a:outerShdw blurRad="38100" dist="38100" dir="2700000" algn="tl">
                    <a:srgbClr val="000000">
                      <a:alpha val="43137"/>
                    </a:srgbClr>
                  </a:outerShdw>
                </a:effectLst>
              </a:rPr>
              <a:t> to open &amp; view docs</a:t>
            </a:r>
            <a:endParaRPr lang="en-US" sz="1200" dirty="0">
              <a:solidFill>
                <a:schemeClr val="bg1"/>
              </a:solidFill>
            </a:endParaRPr>
          </a:p>
        </p:txBody>
      </p:sp>
    </p:spTree>
    <p:extLst>
      <p:ext uri="{BB962C8B-B14F-4D97-AF65-F5344CB8AC3E}">
        <p14:creationId xmlns:p14="http://schemas.microsoft.com/office/powerpoint/2010/main" val="115973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71"/>
            <a:ext cx="9144000" cy="6686729"/>
          </a:xfrm>
          <a:prstGeom prst="rect">
            <a:avLst/>
          </a:prstGeom>
        </p:spPr>
        <p:style>
          <a:lnRef idx="2">
            <a:schemeClr val="accent2"/>
          </a:lnRef>
          <a:fillRef idx="1">
            <a:schemeClr val="lt1"/>
          </a:fillRef>
          <a:effectRef idx="0">
            <a:schemeClr val="accent2"/>
          </a:effectRef>
          <a:fontRef idx="minor">
            <a:schemeClr val="dk1"/>
          </a:fontRef>
        </p:style>
      </p:pic>
      <p:sp>
        <p:nvSpPr>
          <p:cNvPr id="9" name="TextBox 8"/>
          <p:cNvSpPr txBox="1"/>
          <p:nvPr/>
        </p:nvSpPr>
        <p:spPr>
          <a:xfrm>
            <a:off x="0" y="95071"/>
            <a:ext cx="4402667" cy="1323439"/>
          </a:xfrm>
          <a:prstGeom prst="rect">
            <a:avLst/>
          </a:prstGeom>
          <a:noFill/>
        </p:spPr>
        <p:txBody>
          <a:bodyPr wrap="square" rtlCol="0">
            <a:spAutoFit/>
          </a:bodyPr>
          <a:lstStyle/>
          <a:p>
            <a:pPr algn="l"/>
            <a:r>
              <a:rPr lang="en-US" sz="4000" b="1" dirty="0" smtClean="0">
                <a:solidFill>
                  <a:schemeClr val="accent6">
                    <a:lumMod val="60000"/>
                    <a:lumOff val="40000"/>
                  </a:schemeClr>
                </a:solidFill>
                <a:effectLst>
                  <a:outerShdw blurRad="38100" dist="38100" dir="2700000" algn="tl">
                    <a:srgbClr val="000000">
                      <a:alpha val="43137"/>
                    </a:srgbClr>
                  </a:outerShdw>
                </a:effectLst>
              </a:rPr>
              <a:t>What’s in Your </a:t>
            </a:r>
            <a:r>
              <a:rPr lang="en-US" sz="4000" b="1" dirty="0">
                <a:solidFill>
                  <a:schemeClr val="accent6">
                    <a:lumMod val="60000"/>
                    <a:lumOff val="40000"/>
                  </a:schemeClr>
                </a:solidFill>
                <a:effectLst>
                  <a:outerShdw blurRad="38100" dist="38100" dir="2700000" algn="tl">
                    <a:srgbClr val="000000">
                      <a:alpha val="43137"/>
                    </a:srgbClr>
                  </a:outerShdw>
                </a:effectLst>
              </a:rPr>
              <a:t>Head</a:t>
            </a:r>
            <a:r>
              <a:rPr lang="en-US" sz="4000" b="1" dirty="0" smtClean="0">
                <a:solidFill>
                  <a:schemeClr val="accent6">
                    <a:lumMod val="60000"/>
                    <a:lumOff val="40000"/>
                  </a:schemeClr>
                </a:solidFill>
                <a:effectLst>
                  <a:outerShdw blurRad="38100" dist="38100" dir="2700000" algn="tl">
                    <a:srgbClr val="000000">
                      <a:alpha val="43137"/>
                    </a:srgbClr>
                  </a:outerShdw>
                </a:effectLst>
              </a:rPr>
              <a:t>?</a:t>
            </a:r>
            <a:endParaRPr lang="en-US" sz="4000" b="1" dirty="0">
              <a:solidFill>
                <a:schemeClr val="accent6">
                  <a:lumMod val="60000"/>
                  <a:lumOff val="40000"/>
                </a:schemeClr>
              </a:solidFill>
              <a:effectLst>
                <a:outerShdw blurRad="38100" dist="38100" dir="2700000" algn="tl">
                  <a:srgbClr val="000000">
                    <a:alpha val="43137"/>
                  </a:srgbClr>
                </a:outerShdw>
              </a:effectLst>
            </a:endParaRPr>
          </a:p>
        </p:txBody>
      </p:sp>
      <p:sp>
        <p:nvSpPr>
          <p:cNvPr id="10" name="Cloud Callout 9"/>
          <p:cNvSpPr/>
          <p:nvPr/>
        </p:nvSpPr>
        <p:spPr bwMode="auto">
          <a:xfrm>
            <a:off x="943187" y="1261533"/>
            <a:ext cx="822960" cy="457200"/>
          </a:xfrm>
          <a:prstGeom prst="cloud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1" name="Cloud Callout 10"/>
          <p:cNvSpPr/>
          <p:nvPr/>
        </p:nvSpPr>
        <p:spPr bwMode="auto">
          <a:xfrm>
            <a:off x="1752600" y="2133600"/>
            <a:ext cx="228600" cy="45719"/>
          </a:xfrm>
          <a:prstGeom prst="cloud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12" name="Cloud Callout 11"/>
          <p:cNvSpPr/>
          <p:nvPr/>
        </p:nvSpPr>
        <p:spPr bwMode="auto">
          <a:xfrm>
            <a:off x="-33867" y="6400800"/>
            <a:ext cx="822960" cy="457200"/>
          </a:xfrm>
          <a:prstGeom prst="cloud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3" name="Cloud Callout 12"/>
          <p:cNvSpPr/>
          <p:nvPr/>
        </p:nvSpPr>
        <p:spPr bwMode="auto">
          <a:xfrm>
            <a:off x="1" y="1490133"/>
            <a:ext cx="2438400" cy="1176866"/>
          </a:xfrm>
          <a:prstGeom prst="cloudCallou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Deal Flow Funds?</a:t>
            </a:r>
            <a:endParaRPr kumimoji="0" lang="en-US" sz="24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itchFamily="34" charset="0"/>
            </a:endParaRPr>
          </a:p>
        </p:txBody>
      </p:sp>
      <p:sp>
        <p:nvSpPr>
          <p:cNvPr id="15" name="Cloud Callout 14"/>
          <p:cNvSpPr/>
          <p:nvPr/>
        </p:nvSpPr>
        <p:spPr bwMode="auto">
          <a:xfrm>
            <a:off x="0" y="2819400"/>
            <a:ext cx="2209800" cy="1219200"/>
          </a:xfrm>
          <a:prstGeom prst="cloudCallou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Cash Flow Funds?</a:t>
            </a:r>
            <a:r>
              <a:rPr lang="en-US"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 </a:t>
            </a:r>
            <a:endParaRPr kumimoji="0" lang="en-US" sz="24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itchFamily="34" charset="0"/>
            </a:endParaRPr>
          </a:p>
        </p:txBody>
      </p:sp>
      <p:sp>
        <p:nvSpPr>
          <p:cNvPr id="17" name="Cloud Callout 16"/>
          <p:cNvSpPr/>
          <p:nvPr/>
        </p:nvSpPr>
        <p:spPr bwMode="auto">
          <a:xfrm>
            <a:off x="228600" y="4575048"/>
            <a:ext cx="3200400" cy="1368552"/>
          </a:xfrm>
          <a:prstGeom prst="cloudCallou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Diaspora &amp;  Mentor Driven  Funds?</a:t>
            </a:r>
            <a:r>
              <a:rPr lang="en-US"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 </a:t>
            </a:r>
            <a:endParaRPr kumimoji="0" lang="en-US" sz="24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itchFamily="34" charset="0"/>
            </a:endParaRPr>
          </a:p>
        </p:txBody>
      </p:sp>
      <p:sp>
        <p:nvSpPr>
          <p:cNvPr id="16" name="Cloud Callout 15"/>
          <p:cNvSpPr/>
          <p:nvPr/>
        </p:nvSpPr>
        <p:spPr bwMode="auto">
          <a:xfrm>
            <a:off x="2743200" y="3188716"/>
            <a:ext cx="1828800" cy="1459484"/>
          </a:xfrm>
          <a:prstGeom prst="cloudCallou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smtClean="0">
                <a:solidFill>
                  <a:srgbClr val="22228B"/>
                </a:solidFill>
                <a:effectLst>
                  <a:outerShdw blurRad="38100" dist="38100" dir="2700000" algn="tl">
                    <a:srgbClr val="000000">
                      <a:alpha val="43137"/>
                    </a:srgbClr>
                  </a:outerShdw>
                </a:effectLst>
                <a:latin typeface="Trebuchet MS" pitchFamily="34" charset="0"/>
              </a:rPr>
              <a:t>Proof-of-Concept Funds?</a:t>
            </a:r>
            <a:endParaRPr kumimoji="0" lang="en-US" sz="1800" b="1" i="0" u="none" strike="noStrike" cap="none" normalizeH="0" baseline="0" dirty="0" smtClean="0">
              <a:ln>
                <a:noFill/>
              </a:ln>
              <a:solidFill>
                <a:srgbClr val="22228B"/>
              </a:solidFill>
              <a:effectLst>
                <a:outerShdw blurRad="38100" dist="38100" dir="2700000" algn="tl">
                  <a:srgbClr val="000000">
                    <a:alpha val="43137"/>
                  </a:srgbClr>
                </a:outerShdw>
              </a:effectLst>
              <a:latin typeface="Trebuchet MS" pitchFamily="34" charset="0"/>
            </a:endParaRPr>
          </a:p>
        </p:txBody>
      </p:sp>
      <p:sp>
        <p:nvSpPr>
          <p:cNvPr id="14" name="Cloud Callout 13"/>
          <p:cNvSpPr/>
          <p:nvPr/>
        </p:nvSpPr>
        <p:spPr bwMode="auto">
          <a:xfrm>
            <a:off x="1371600" y="1905000"/>
            <a:ext cx="3429000" cy="1283716"/>
          </a:xfrm>
          <a:prstGeom prst="cloudCallou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b="1" dirty="0" smtClean="0">
                <a:solidFill>
                  <a:srgbClr val="22228B"/>
                </a:solidFill>
                <a:effectLst>
                  <a:outerShdw blurRad="38100" dist="38100" dir="2700000" algn="tl">
                    <a:srgbClr val="000000">
                      <a:alpha val="43137"/>
                    </a:srgbClr>
                  </a:outerShdw>
                </a:effectLst>
                <a:latin typeface="Trebuchet MS" pitchFamily="34" charset="0"/>
              </a:rPr>
              <a:t>Create More </a:t>
            </a:r>
            <a:r>
              <a:rPr lang="en-US" sz="1600" b="1" dirty="0" smtClean="0">
                <a:solidFill>
                  <a:srgbClr val="22228B"/>
                </a:solidFill>
                <a:effectLst>
                  <a:outerShdw blurRad="38100" dist="38100" dir="2700000" algn="tl">
                    <a:srgbClr val="000000">
                      <a:alpha val="43137"/>
                    </a:srgbClr>
                  </a:outerShdw>
                </a:effectLst>
                <a:latin typeface="Trebuchet MS" pitchFamily="34" charset="0"/>
                <a:hlinkClick r:id="rId4"/>
              </a:rPr>
              <a:t>Startup Communities</a:t>
            </a:r>
            <a:r>
              <a:rPr lang="en-US" sz="1600" b="1" dirty="0" smtClean="0">
                <a:solidFill>
                  <a:srgbClr val="22228B"/>
                </a:solidFill>
                <a:effectLst>
                  <a:outerShdw blurRad="38100" dist="38100" dir="2700000" algn="tl">
                    <a:srgbClr val="000000">
                      <a:alpha val="43137"/>
                    </a:srgbClr>
                  </a:outerShdw>
                </a:effectLst>
                <a:latin typeface="Trebuchet MS" pitchFamily="34" charset="0"/>
              </a:rPr>
              <a:t>?  </a:t>
            </a:r>
            <a:r>
              <a:rPr lang="en-US" sz="1500" b="1" dirty="0" smtClean="0">
                <a:solidFill>
                  <a:srgbClr val="22228B"/>
                </a:solidFill>
                <a:effectLst>
                  <a:outerShdw blurRad="38100" dist="38100" dir="2700000" algn="tl">
                    <a:srgbClr val="000000">
                      <a:alpha val="43137"/>
                    </a:srgbClr>
                  </a:outerShdw>
                </a:effectLst>
                <a:latin typeface="Trebuchet MS" pitchFamily="34" charset="0"/>
                <a:hlinkClick r:id="rId5"/>
              </a:rPr>
              <a:t>Keep Entrepreneurship Alive</a:t>
            </a:r>
            <a:r>
              <a:rPr lang="en-US" sz="1500" b="1" dirty="0" smtClean="0">
                <a:solidFill>
                  <a:srgbClr val="22228B"/>
                </a:solidFill>
                <a:effectLst>
                  <a:outerShdw blurRad="38100" dist="38100" dir="2700000" algn="tl">
                    <a:srgbClr val="000000">
                      <a:alpha val="43137"/>
                    </a:srgbClr>
                  </a:outerShdw>
                </a:effectLst>
                <a:latin typeface="Trebuchet MS" pitchFamily="34" charset="0"/>
              </a:rPr>
              <a:t>?</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t> </a:t>
            </a: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3" name="Oval Callout 2"/>
          <p:cNvSpPr/>
          <p:nvPr/>
        </p:nvSpPr>
        <p:spPr bwMode="auto">
          <a:xfrm>
            <a:off x="6172200" y="3962400"/>
            <a:ext cx="914400" cy="612648"/>
          </a:xfrm>
          <a:prstGeom prst="wedgeEllipse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6" name="Oval Callout 5"/>
          <p:cNvSpPr/>
          <p:nvPr/>
        </p:nvSpPr>
        <p:spPr bwMode="auto">
          <a:xfrm>
            <a:off x="7620000" y="4432808"/>
            <a:ext cx="1143000" cy="758952"/>
          </a:xfrm>
          <a:prstGeom prst="wedgeEllipse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rebuchet MS" pitchFamily="34" charset="0"/>
            </a:endParaRPr>
          </a:p>
        </p:txBody>
      </p:sp>
      <p:sp>
        <p:nvSpPr>
          <p:cNvPr id="18" name="Cloud Callout 17"/>
          <p:cNvSpPr/>
          <p:nvPr/>
        </p:nvSpPr>
        <p:spPr bwMode="auto">
          <a:xfrm>
            <a:off x="1447800" y="3276600"/>
            <a:ext cx="1447800" cy="985393"/>
          </a:xfrm>
          <a:prstGeom prst="cloudCallout">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Solve </a:t>
            </a:r>
            <a:r>
              <a:rPr lang="en-US" sz="1400" b="1" dirty="0" smtClean="0">
                <a:solidFill>
                  <a:schemeClr val="accent6">
                    <a:lumMod val="75000"/>
                  </a:schemeClr>
                </a:solidFill>
                <a:effectLst>
                  <a:outerShdw blurRad="38100" dist="38100" dir="2700000" algn="tl">
                    <a:srgbClr val="000000">
                      <a:alpha val="43137"/>
                    </a:srgbClr>
                  </a:outerShdw>
                </a:effectLst>
                <a:latin typeface="Trebuchet MS" pitchFamily="34" charset="0"/>
                <a:hlinkClick r:id="rId6"/>
              </a:rPr>
              <a:t>Valley of Death</a:t>
            </a:r>
            <a:r>
              <a:rPr lang="en-US" sz="1400" b="1" dirty="0" smtClean="0">
                <a:solidFill>
                  <a:schemeClr val="accent6">
                    <a:lumMod val="75000"/>
                  </a:schemeClr>
                </a:solidFill>
                <a:effectLst>
                  <a:outerShdw blurRad="38100" dist="38100" dir="2700000" algn="tl">
                    <a:srgbClr val="000000">
                      <a:alpha val="43137"/>
                    </a:srgbClr>
                  </a:outerShdw>
                </a:effectLst>
                <a:latin typeface="Trebuchet MS" pitchFamily="34" charset="0"/>
              </a:rPr>
              <a:t>?</a:t>
            </a:r>
            <a:endParaRPr kumimoji="0" lang="en-US" sz="1400" b="1" i="0" u="none" strike="noStrike" cap="none" normalizeH="0" baseline="0" dirty="0" smtClean="0">
              <a:ln>
                <a:noFill/>
              </a:ln>
              <a:solidFill>
                <a:schemeClr val="accent6">
                  <a:lumMod val="75000"/>
                </a:schemeClr>
              </a:solidFill>
              <a:effectLst>
                <a:outerShdw blurRad="38100" dist="38100" dir="2700000" algn="tl">
                  <a:srgbClr val="000000">
                    <a:alpha val="43137"/>
                  </a:srgbClr>
                </a:outerShdw>
              </a:effectLst>
              <a:latin typeface="Trebuchet MS" pitchFamily="34" charset="0"/>
            </a:endParaRPr>
          </a:p>
        </p:txBody>
      </p:sp>
      <p:sp>
        <p:nvSpPr>
          <p:cNvPr id="19" name="TextBox 18"/>
          <p:cNvSpPr txBox="1"/>
          <p:nvPr/>
        </p:nvSpPr>
        <p:spPr>
          <a:xfrm>
            <a:off x="0" y="6477000"/>
            <a:ext cx="2743200" cy="276999"/>
          </a:xfrm>
          <a:prstGeom prst="rect">
            <a:avLst/>
          </a:prstGeom>
          <a:noFill/>
        </p:spPr>
        <p:txBody>
          <a:bodyPr wrap="square" rtlCol="0">
            <a:spAutoFit/>
          </a:bodyPr>
          <a:lstStyle/>
          <a:p>
            <a:r>
              <a:rPr lang="en-US" sz="1200" b="1" dirty="0" smtClean="0">
                <a:effectLst>
                  <a:outerShdw blurRad="38100" dist="38100" dir="2700000" algn="tl">
                    <a:srgbClr val="000000">
                      <a:alpha val="43137"/>
                    </a:srgbClr>
                  </a:outerShdw>
                </a:effectLst>
              </a:rPr>
              <a:t>*Click </a:t>
            </a:r>
            <a:r>
              <a:rPr lang="en-US" sz="1200" b="1" u="sng" dirty="0" smtClean="0">
                <a:solidFill>
                  <a:srgbClr val="0070C0"/>
                </a:solidFill>
                <a:effectLst>
                  <a:outerShdw blurRad="38100" dist="38100" dir="2700000" algn="tl">
                    <a:srgbClr val="000000">
                      <a:alpha val="43137"/>
                    </a:srgbClr>
                  </a:outerShdw>
                </a:effectLst>
              </a:rPr>
              <a:t>links</a:t>
            </a:r>
            <a:r>
              <a:rPr lang="en-US" sz="1200" b="1" dirty="0" smtClean="0">
                <a:solidFill>
                  <a:schemeClr val="bg1"/>
                </a:solidFill>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rPr>
              <a:t>to open &amp; view docs</a:t>
            </a:r>
            <a:endParaRPr lang="en-US" sz="1200" dirty="0"/>
          </a:p>
        </p:txBody>
      </p:sp>
    </p:spTree>
    <p:extLst>
      <p:ext uri="{BB962C8B-B14F-4D97-AF65-F5344CB8AC3E}">
        <p14:creationId xmlns:p14="http://schemas.microsoft.com/office/powerpoint/2010/main" val="359221569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p:cNvSpPr>
            <a:spLocks noGrp="1"/>
          </p:cNvSpPr>
          <p:nvPr>
            <p:ph type="title"/>
          </p:nvPr>
        </p:nvSpPr>
        <p:spPr>
          <a:xfrm>
            <a:off x="0" y="76200"/>
            <a:ext cx="4114800" cy="6705600"/>
          </a:xfrm>
          <a:solidFill>
            <a:schemeClr val="tx1"/>
          </a:solidFill>
        </p:spPr>
        <p:txBody>
          <a:bodyPr/>
          <a:lstStyle/>
          <a:p>
            <a:pPr algn="ct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dirty="0">
                <a:solidFill>
                  <a:schemeClr val="bg1"/>
                </a:solidFill>
              </a:rPr>
              <a:t/>
            </a:r>
            <a:br>
              <a:rPr lang="en-US" dirty="0">
                <a:solidFill>
                  <a:schemeClr val="bg1"/>
                </a:solidFill>
              </a:rPr>
            </a:br>
            <a:endParaRPr lang="en-US" dirty="0">
              <a:solidFill>
                <a:schemeClr val="bg1"/>
              </a:solidFill>
            </a:endParaRPr>
          </a:p>
        </p:txBody>
      </p:sp>
      <p:sp>
        <p:nvSpPr>
          <p:cNvPr id="16" name="Title 2"/>
          <p:cNvSpPr txBox="1">
            <a:spLocks/>
          </p:cNvSpPr>
          <p:nvPr/>
        </p:nvSpPr>
        <p:spPr bwMode="auto">
          <a:xfrm>
            <a:off x="4038600" y="76200"/>
            <a:ext cx="5105400" cy="67056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endParaRPr lang="en-US" dirty="0">
              <a:solidFill>
                <a:schemeClr val="bg1"/>
              </a:solidFill>
            </a:endParaRPr>
          </a:p>
        </p:txBody>
      </p:sp>
      <p:sp>
        <p:nvSpPr>
          <p:cNvPr id="10" name="Rectangle 3"/>
          <p:cNvSpPr txBox="1">
            <a:spLocks noChangeArrowheads="1"/>
          </p:cNvSpPr>
          <p:nvPr/>
        </p:nvSpPr>
        <p:spPr bwMode="auto">
          <a:xfrm>
            <a:off x="2" y="5638800"/>
            <a:ext cx="9093200" cy="69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defRPr/>
            </a:pPr>
            <a:endParaRPr lang="ru-RU" sz="1600" b="1" dirty="0" smtClean="0">
              <a:solidFill>
                <a:schemeClr val="bg1"/>
              </a:solidFill>
              <a:effectLst>
                <a:outerShdw blurRad="38100" dist="38100" dir="2700000" algn="tl">
                  <a:srgbClr val="000000"/>
                </a:outerShdw>
              </a:effectLst>
              <a:latin typeface="Trebuchet MS" pitchFamily="34" charset="0"/>
            </a:endParaRPr>
          </a:p>
        </p:txBody>
      </p:sp>
      <p:sp>
        <p:nvSpPr>
          <p:cNvPr id="22" name="Rectangle 3"/>
          <p:cNvSpPr txBox="1">
            <a:spLocks noChangeArrowheads="1"/>
          </p:cNvSpPr>
          <p:nvPr/>
        </p:nvSpPr>
        <p:spPr bwMode="auto">
          <a:xfrm>
            <a:off x="6591300" y="6324600"/>
            <a:ext cx="2552700" cy="468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defRPr/>
            </a:pPr>
            <a:r>
              <a:rPr lang="en-US" sz="1200" b="1" dirty="0" smtClean="0">
                <a:solidFill>
                  <a:schemeClr val="bg1"/>
                </a:solidFill>
                <a:effectLst>
                  <a:outerShdw blurRad="38100" dist="38100" dir="2700000" algn="tl">
                    <a:srgbClr val="000000"/>
                  </a:outerShdw>
                </a:effectLst>
                <a:latin typeface="Trebuchet MS" pitchFamily="34" charset="0"/>
              </a:rPr>
              <a:t>*ITE=Investment, Technology &amp; Entrepreneurship</a:t>
            </a:r>
            <a:endParaRPr lang="ru-RU" sz="1200" b="1" dirty="0" smtClean="0">
              <a:solidFill>
                <a:schemeClr val="bg1"/>
              </a:solidFill>
              <a:effectLst>
                <a:outerShdw blurRad="38100" dist="38100" dir="2700000" algn="tl">
                  <a:srgbClr val="000000"/>
                </a:outerShdw>
              </a:effectLst>
              <a:latin typeface="Trebuchet MS"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6717030"/>
          </a:xfrm>
          <a:prstGeom prst="rect">
            <a:avLst/>
          </a:prstGeom>
        </p:spPr>
      </p:pic>
      <p:sp>
        <p:nvSpPr>
          <p:cNvPr id="5" name="TextBox 4"/>
          <p:cNvSpPr txBox="1"/>
          <p:nvPr/>
        </p:nvSpPr>
        <p:spPr>
          <a:xfrm>
            <a:off x="304800" y="2858869"/>
            <a:ext cx="2971800" cy="646331"/>
          </a:xfrm>
          <a:prstGeom prst="rect">
            <a:avLst/>
          </a:prstGeom>
          <a:noFill/>
        </p:spPr>
        <p:txBody>
          <a:bodyPr wrap="square" rtlCol="0">
            <a:spAutoFit/>
          </a:bodyPr>
          <a:lstStyle/>
          <a:p>
            <a:r>
              <a:rPr lang="en-US" sz="1800" b="1" dirty="0" smtClean="0">
                <a:solidFill>
                  <a:schemeClr val="bg1"/>
                </a:solidFill>
                <a:effectLst>
                  <a:outerShdw blurRad="38100" dist="38100" dir="2700000" algn="tl">
                    <a:srgbClr val="000000">
                      <a:alpha val="43137"/>
                    </a:srgbClr>
                  </a:outerShdw>
                </a:effectLst>
              </a:rPr>
              <a:t>Solution #1:  For Entrepreneurs</a:t>
            </a:r>
            <a:endParaRPr lang="en-US" sz="1800" b="1"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152400" y="3505200"/>
            <a:ext cx="3429000" cy="1200329"/>
          </a:xfrm>
          <a:prstGeom prst="rect">
            <a:avLst/>
          </a:prstGeom>
          <a:noFill/>
        </p:spPr>
        <p:txBody>
          <a:bodyPr wrap="square" rtlCol="0">
            <a:spAutoFit/>
          </a:bodyPr>
          <a:lstStyle/>
          <a:p>
            <a:r>
              <a:rPr lang="en-US" sz="1800" b="1" dirty="0" smtClean="0">
                <a:effectLst>
                  <a:outerShdw blurRad="38100" dist="38100" dir="2700000" algn="tl">
                    <a:srgbClr val="000000">
                      <a:alpha val="43137"/>
                    </a:srgbClr>
                  </a:outerShdw>
                </a:effectLst>
              </a:rPr>
              <a:t>‘Shape’ business models (e.g., clonentrepreneurship) </a:t>
            </a:r>
            <a:r>
              <a:rPr lang="en-US" sz="1800" b="1" dirty="0">
                <a:effectLst>
                  <a:outerShdw blurRad="38100" dist="38100" dir="2700000" algn="tl">
                    <a:srgbClr val="000000">
                      <a:alpha val="43137"/>
                    </a:srgbClr>
                  </a:outerShdw>
                </a:effectLst>
              </a:rPr>
              <a:t>to risk </a:t>
            </a:r>
            <a:r>
              <a:rPr lang="en-US" sz="1800" b="1" dirty="0" smtClean="0">
                <a:effectLst>
                  <a:outerShdw blurRad="38100" dist="38100" dir="2700000" algn="tl">
                    <a:srgbClr val="000000">
                      <a:alpha val="43137"/>
                    </a:srgbClr>
                  </a:outerShdw>
                </a:effectLst>
              </a:rPr>
              <a:t>behavior </a:t>
            </a:r>
            <a:r>
              <a:rPr lang="en-US" sz="1800" b="1" dirty="0">
                <a:effectLst>
                  <a:outerShdw blurRad="38100" dist="38100" dir="2700000" algn="tl">
                    <a:srgbClr val="000000">
                      <a:alpha val="43137"/>
                    </a:srgbClr>
                  </a:outerShdw>
                </a:effectLst>
              </a:rPr>
              <a:t>of local investors </a:t>
            </a:r>
            <a:endParaRPr lang="en-US" sz="1800" b="1" dirty="0" smtClean="0">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a:t>
            </a:r>
          </a:p>
        </p:txBody>
      </p:sp>
      <p:sp>
        <p:nvSpPr>
          <p:cNvPr id="20" name="TextBox 19"/>
          <p:cNvSpPr txBox="1"/>
          <p:nvPr/>
        </p:nvSpPr>
        <p:spPr>
          <a:xfrm>
            <a:off x="609600" y="344269"/>
            <a:ext cx="2971800" cy="646331"/>
          </a:xfrm>
          <a:prstGeom prst="rect">
            <a:avLst/>
          </a:prstGeom>
          <a:noFill/>
        </p:spPr>
        <p:txBody>
          <a:bodyPr wrap="square" rtlCol="0">
            <a:spAutoFit/>
          </a:bodyPr>
          <a:lstStyle/>
          <a:p>
            <a:r>
              <a:rPr lang="en-US" sz="1800" b="1" dirty="0" smtClean="0">
                <a:solidFill>
                  <a:schemeClr val="bg1"/>
                </a:solidFill>
                <a:effectLst>
                  <a:outerShdw blurRad="38100" dist="38100" dir="2700000" algn="tl">
                    <a:srgbClr val="000000">
                      <a:alpha val="43137"/>
                    </a:srgbClr>
                  </a:outerShdw>
                </a:effectLst>
              </a:rPr>
              <a:t>Solution #2:  For Investors</a:t>
            </a:r>
            <a:endParaRPr lang="en-US" sz="1800" b="1" dirty="0">
              <a:solidFill>
                <a:schemeClr val="bg1"/>
              </a:solidFill>
              <a:effectLst>
                <a:outerShdw blurRad="38100" dist="38100" dir="2700000" algn="tl">
                  <a:srgbClr val="000000">
                    <a:alpha val="43137"/>
                  </a:srgbClr>
                </a:outerShdw>
              </a:effectLst>
            </a:endParaRPr>
          </a:p>
        </p:txBody>
      </p:sp>
      <p:sp>
        <p:nvSpPr>
          <p:cNvPr id="21" name="TextBox 20"/>
          <p:cNvSpPr txBox="1"/>
          <p:nvPr/>
        </p:nvSpPr>
        <p:spPr>
          <a:xfrm>
            <a:off x="304800" y="988874"/>
            <a:ext cx="3352800" cy="1200329"/>
          </a:xfrm>
          <a:prstGeom prst="rect">
            <a:avLst/>
          </a:prstGeom>
          <a:noFill/>
        </p:spPr>
        <p:txBody>
          <a:bodyPr wrap="square" rtlCol="0">
            <a:spAutoFit/>
          </a:bodyPr>
          <a:lstStyle/>
          <a:p>
            <a:r>
              <a:rPr lang="en-US" sz="1800" b="1" dirty="0" smtClean="0">
                <a:effectLst>
                  <a:outerShdw blurRad="38100" dist="38100" dir="2700000" algn="tl">
                    <a:srgbClr val="000000">
                      <a:alpha val="43137"/>
                    </a:srgbClr>
                  </a:outerShdw>
                </a:effectLst>
              </a:rPr>
              <a:t>Venture initiatives (e.g., deal flow funds) ‘shaped’ to </a:t>
            </a:r>
            <a:r>
              <a:rPr lang="en-US" sz="1800" b="1" dirty="0">
                <a:effectLst>
                  <a:outerShdw blurRad="38100" dist="38100" dir="2700000" algn="tl">
                    <a:srgbClr val="000000">
                      <a:alpha val="43137"/>
                    </a:srgbClr>
                  </a:outerShdw>
                </a:effectLst>
              </a:rPr>
              <a:t>risk </a:t>
            </a:r>
            <a:r>
              <a:rPr lang="en-US" sz="1800" b="1" dirty="0" smtClean="0">
                <a:effectLst>
                  <a:outerShdw blurRad="38100" dist="38100" dir="2700000" algn="tl">
                    <a:srgbClr val="000000">
                      <a:alpha val="43137"/>
                    </a:srgbClr>
                  </a:outerShdw>
                </a:effectLst>
              </a:rPr>
              <a:t>behavior </a:t>
            </a:r>
            <a:r>
              <a:rPr lang="en-US" sz="1800" b="1" dirty="0">
                <a:effectLst>
                  <a:outerShdw blurRad="38100" dist="38100" dir="2700000" algn="tl">
                    <a:srgbClr val="000000">
                      <a:alpha val="43137"/>
                    </a:srgbClr>
                  </a:outerShdw>
                </a:effectLst>
              </a:rPr>
              <a:t>of local investors </a:t>
            </a:r>
            <a:endParaRPr lang="en-US" sz="1800" b="1" dirty="0" smtClean="0">
              <a:effectLst>
                <a:outerShdw blurRad="38100" dist="38100" dir="2700000" algn="tl">
                  <a:srgbClr val="000000">
                    <a:alpha val="43137"/>
                  </a:srgbClr>
                </a:outerShdw>
              </a:effectLst>
            </a:endParaRPr>
          </a:p>
          <a:p>
            <a:r>
              <a:rPr lang="en-US" sz="1800" b="1" dirty="0" smtClean="0">
                <a:effectLst>
                  <a:outerShdw blurRad="38100" dist="38100" dir="2700000" algn="tl">
                    <a:srgbClr val="000000">
                      <a:alpha val="43137"/>
                    </a:srgbClr>
                  </a:outerShdw>
                </a:effectLst>
              </a:rPr>
              <a:t>+</a:t>
            </a:r>
          </a:p>
        </p:txBody>
      </p:sp>
      <p:sp>
        <p:nvSpPr>
          <p:cNvPr id="23" name="TextBox 22"/>
          <p:cNvSpPr txBox="1"/>
          <p:nvPr/>
        </p:nvSpPr>
        <p:spPr>
          <a:xfrm>
            <a:off x="4114800" y="344269"/>
            <a:ext cx="3581400" cy="646331"/>
          </a:xfrm>
          <a:prstGeom prst="rect">
            <a:avLst/>
          </a:prstGeom>
          <a:noFill/>
        </p:spPr>
        <p:txBody>
          <a:bodyPr wrap="square" rtlCol="0">
            <a:spAutoFit/>
          </a:bodyPr>
          <a:lstStyle/>
          <a:p>
            <a:r>
              <a:rPr lang="en-US" sz="1800" b="1" dirty="0" smtClean="0">
                <a:effectLst>
                  <a:outerShdw blurRad="38100" dist="38100" dir="2700000" algn="tl">
                    <a:srgbClr val="000000">
                      <a:alpha val="43137"/>
                    </a:srgbClr>
                  </a:outerShdw>
                </a:effectLst>
              </a:rPr>
              <a:t>Solution #3:  For Development Finance Institutions &amp; Govts</a:t>
            </a:r>
            <a:endParaRPr lang="en-US" sz="1800" b="1" dirty="0">
              <a:effectLst>
                <a:outerShdw blurRad="38100" dist="38100" dir="2700000" algn="tl">
                  <a:srgbClr val="000000">
                    <a:alpha val="43137"/>
                  </a:srgbClr>
                </a:outerShdw>
              </a:effectLst>
            </a:endParaRPr>
          </a:p>
        </p:txBody>
      </p:sp>
      <p:sp>
        <p:nvSpPr>
          <p:cNvPr id="24" name="TextBox 23"/>
          <p:cNvSpPr txBox="1"/>
          <p:nvPr/>
        </p:nvSpPr>
        <p:spPr>
          <a:xfrm>
            <a:off x="3733800" y="914400"/>
            <a:ext cx="4343400" cy="1754326"/>
          </a:xfrm>
          <a:prstGeom prst="rect">
            <a:avLst/>
          </a:prstGeom>
          <a:noFill/>
        </p:spPr>
        <p:txBody>
          <a:bodyPr wrap="square" rtlCol="0">
            <a:spAutoFit/>
          </a:bodyPr>
          <a:lstStyle/>
          <a:p>
            <a:r>
              <a:rPr lang="en-US" sz="1800" b="1" dirty="0" smtClean="0">
                <a:solidFill>
                  <a:schemeClr val="bg1"/>
                </a:solidFill>
                <a:effectLst>
                  <a:outerShdw blurRad="38100" dist="38100" dir="2700000" algn="tl">
                    <a:srgbClr val="000000">
                      <a:alpha val="43137"/>
                    </a:srgbClr>
                  </a:outerShdw>
                </a:effectLst>
              </a:rPr>
              <a:t>Grant schemes which advance innovation thru commercialization—improve the quality/quantity of IP for market acceptance, e.g., model to $85MM Tech Commercialization Project in Kazakhstan</a:t>
            </a:r>
            <a:endParaRPr lang="en-US" sz="1800" b="1" dirty="0">
              <a:solidFill>
                <a:schemeClr val="bg1"/>
              </a:solidFill>
              <a:effectLst>
                <a:outerShdw blurRad="38100" dist="38100" dir="2700000" algn="tl">
                  <a:srgbClr val="000000">
                    <a:alpha val="43137"/>
                  </a:srgbClr>
                </a:outerShdw>
              </a:effectLst>
            </a:endParaRPr>
          </a:p>
        </p:txBody>
      </p:sp>
      <p:sp>
        <p:nvSpPr>
          <p:cNvPr id="25" name="TextBox 24"/>
          <p:cNvSpPr txBox="1"/>
          <p:nvPr/>
        </p:nvSpPr>
        <p:spPr>
          <a:xfrm rot="-1200000">
            <a:off x="4662718" y="4125880"/>
            <a:ext cx="4140202" cy="369332"/>
          </a:xfrm>
          <a:prstGeom prst="rect">
            <a:avLst/>
          </a:prstGeom>
          <a:noFill/>
        </p:spPr>
        <p:txBody>
          <a:bodyPr wrap="square" rtlCol="0">
            <a:spAutoFit/>
          </a:bodyPr>
          <a:lstStyle/>
          <a:p>
            <a:r>
              <a:rPr lang="en-US" sz="1800" b="1" i="1" dirty="0" smtClean="0">
                <a:solidFill>
                  <a:schemeClr val="bg1"/>
                </a:solidFill>
                <a:effectLst>
                  <a:outerShdw blurRad="38100" dist="38100" dir="2700000" algn="tl">
                    <a:srgbClr val="000000">
                      <a:alpha val="43137"/>
                    </a:srgbClr>
                  </a:outerShdw>
                </a:effectLst>
              </a:rPr>
              <a:t>“</a:t>
            </a:r>
            <a:r>
              <a:rPr lang="en-US" sz="1800" b="1" i="1" dirty="0">
                <a:solidFill>
                  <a:schemeClr val="bg1"/>
                </a:solidFill>
                <a:effectLst>
                  <a:outerShdw blurRad="38100" dist="38100" dir="2700000" algn="tl">
                    <a:srgbClr val="000000">
                      <a:alpha val="43137"/>
                    </a:srgbClr>
                  </a:outerShdw>
                </a:effectLst>
              </a:rPr>
              <a:t>Let’s overcome the </a:t>
            </a:r>
            <a:r>
              <a:rPr lang="en-US" sz="1800" b="1" i="1" dirty="0">
                <a:solidFill>
                  <a:schemeClr val="bg1"/>
                </a:solidFill>
                <a:effectLst>
                  <a:outerShdw blurRad="38100" dist="38100" dir="2700000" algn="tl">
                    <a:srgbClr val="000000">
                      <a:alpha val="43137"/>
                    </a:srgbClr>
                  </a:outerShdw>
                </a:effectLst>
                <a:hlinkClick r:id="rId4"/>
              </a:rPr>
              <a:t>cultures of risk</a:t>
            </a:r>
            <a:endParaRPr lang="en-US" sz="1800" b="1" dirty="0">
              <a:solidFill>
                <a:schemeClr val="bg1"/>
              </a:solidFill>
              <a:effectLst>
                <a:outerShdw blurRad="38100" dist="38100" dir="2700000" algn="tl">
                  <a:srgbClr val="000000">
                    <a:alpha val="43137"/>
                  </a:srgbClr>
                </a:outerShdw>
              </a:effectLst>
            </a:endParaRPr>
          </a:p>
        </p:txBody>
      </p:sp>
      <p:sp>
        <p:nvSpPr>
          <p:cNvPr id="26" name="TextBox 25"/>
          <p:cNvSpPr txBox="1"/>
          <p:nvPr/>
        </p:nvSpPr>
        <p:spPr>
          <a:xfrm rot="-600000">
            <a:off x="5127750" y="4705366"/>
            <a:ext cx="3323629" cy="369332"/>
          </a:xfrm>
          <a:prstGeom prst="rect">
            <a:avLst/>
          </a:prstGeom>
          <a:noFill/>
        </p:spPr>
        <p:txBody>
          <a:bodyPr wrap="square" rtlCol="0">
            <a:spAutoFit/>
          </a:bodyPr>
          <a:lstStyle/>
          <a:p>
            <a:r>
              <a:rPr lang="en-US" sz="1800" b="1" i="1" dirty="0" smtClean="0">
                <a:solidFill>
                  <a:schemeClr val="bg1"/>
                </a:solidFill>
                <a:effectLst>
                  <a:outerShdw blurRad="38100" dist="38100" dir="2700000" algn="tl">
                    <a:srgbClr val="000000">
                      <a:alpha val="43137"/>
                    </a:srgbClr>
                  </a:outerShdw>
                </a:effectLst>
              </a:rPr>
              <a:t>to </a:t>
            </a:r>
            <a:r>
              <a:rPr lang="en-US" sz="1800" b="1" i="1" dirty="0" smtClean="0">
                <a:solidFill>
                  <a:srgbClr val="92D050"/>
                </a:solidFill>
                <a:effectLst>
                  <a:outerShdw blurRad="38100" dist="38100" dir="2700000" algn="tl">
                    <a:srgbClr val="000000">
                      <a:alpha val="43137"/>
                    </a:srgbClr>
                  </a:outerShdw>
                </a:effectLst>
              </a:rPr>
              <a:t>unlock</a:t>
            </a:r>
            <a:r>
              <a:rPr lang="en-US" sz="1800" b="1" i="1" dirty="0" smtClean="0">
                <a:solidFill>
                  <a:schemeClr val="bg1"/>
                </a:solidFill>
                <a:effectLst>
                  <a:outerShdw blurRad="38100" dist="38100" dir="2700000" algn="tl">
                    <a:srgbClr val="000000">
                      <a:alpha val="43137"/>
                    </a:srgbClr>
                  </a:outerShdw>
                </a:effectLst>
              </a:rPr>
              <a:t> &amp; </a:t>
            </a:r>
            <a:r>
              <a:rPr lang="en-US" sz="1800" b="1" i="1" dirty="0" smtClean="0">
                <a:solidFill>
                  <a:srgbClr val="E4E77D"/>
                </a:solidFill>
                <a:effectLst>
                  <a:outerShdw blurRad="38100" dist="38100" dir="2700000" algn="tl">
                    <a:srgbClr val="000000">
                      <a:alpha val="43137"/>
                    </a:srgbClr>
                  </a:outerShdw>
                </a:effectLst>
              </a:rPr>
              <a:t>mobilize</a:t>
            </a:r>
            <a:r>
              <a:rPr lang="en-US" sz="1800" b="1" i="1" dirty="0" smtClean="0">
                <a:solidFill>
                  <a:schemeClr val="bg1"/>
                </a:solidFill>
                <a:effectLst>
                  <a:outerShdw blurRad="38100" dist="38100" dir="2700000" algn="tl">
                    <a:srgbClr val="000000">
                      <a:alpha val="43137"/>
                    </a:srgbClr>
                  </a:outerShdw>
                </a:effectLst>
              </a:rPr>
              <a:t> local $ </a:t>
            </a:r>
            <a:endParaRPr lang="en-US" sz="1800" b="1" i="1" dirty="0">
              <a:solidFill>
                <a:schemeClr val="bg1"/>
              </a:solidFill>
              <a:effectLst>
                <a:outerShdw blurRad="38100" dist="38100" dir="2700000" algn="tl">
                  <a:srgbClr val="000000">
                    <a:alpha val="43137"/>
                  </a:srgbClr>
                </a:outerShdw>
              </a:effectLst>
            </a:endParaRPr>
          </a:p>
        </p:txBody>
      </p:sp>
      <p:sp>
        <p:nvSpPr>
          <p:cNvPr id="27" name="TextBox 26"/>
          <p:cNvSpPr txBox="1"/>
          <p:nvPr/>
        </p:nvSpPr>
        <p:spPr>
          <a:xfrm rot="360000">
            <a:off x="5169490" y="5383546"/>
            <a:ext cx="1903019" cy="369332"/>
          </a:xfrm>
          <a:prstGeom prst="rect">
            <a:avLst/>
          </a:prstGeom>
          <a:noFill/>
        </p:spPr>
        <p:txBody>
          <a:bodyPr wrap="square" rtlCol="0">
            <a:spAutoFit/>
          </a:bodyPr>
          <a:lstStyle/>
          <a:p>
            <a:r>
              <a:rPr lang="en-US" sz="1800" b="1" i="1" dirty="0" smtClean="0">
                <a:solidFill>
                  <a:schemeClr val="bg1"/>
                </a:solidFill>
                <a:effectLst>
                  <a:outerShdw blurRad="38100" dist="38100" dir="2700000" algn="tl">
                    <a:srgbClr val="000000">
                      <a:alpha val="43137"/>
                    </a:srgbClr>
                  </a:outerShdw>
                </a:effectLst>
              </a:rPr>
              <a:t>for more ITE*”</a:t>
            </a:r>
            <a:r>
              <a:rPr lang="en-US" sz="1800" b="1" dirty="0" smtClean="0">
                <a:solidFill>
                  <a:schemeClr val="bg1"/>
                </a:solidFill>
                <a:effectLst>
                  <a:outerShdw blurRad="38100" dist="38100" dir="2700000" algn="tl">
                    <a:srgbClr val="000000">
                      <a:alpha val="43137"/>
                    </a:srgbClr>
                  </a:outerShdw>
                </a:effectLst>
              </a:rPr>
              <a:t> </a:t>
            </a:r>
            <a:endParaRPr lang="en-US" sz="1800" b="1" dirty="0">
              <a:solidFill>
                <a:schemeClr val="bg1"/>
              </a:solidFill>
              <a:effectLst>
                <a:outerShdw blurRad="38100" dist="38100" dir="2700000" algn="tl">
                  <a:srgbClr val="000000">
                    <a:alpha val="43137"/>
                  </a:srgbClr>
                </a:outerShdw>
              </a:effectLst>
            </a:endParaRPr>
          </a:p>
        </p:txBody>
      </p:sp>
      <p:sp>
        <p:nvSpPr>
          <p:cNvPr id="8" name="Rectangle 7"/>
          <p:cNvSpPr/>
          <p:nvPr/>
        </p:nvSpPr>
        <p:spPr>
          <a:xfrm>
            <a:off x="381000" y="4572000"/>
            <a:ext cx="2971800" cy="923330"/>
          </a:xfrm>
          <a:prstGeom prst="rect">
            <a:avLst/>
          </a:prstGeom>
        </p:spPr>
        <p:txBody>
          <a:bodyPr wrap="square">
            <a:spAutoFit/>
          </a:bodyPr>
          <a:lstStyle/>
          <a:p>
            <a:r>
              <a:rPr lang="en-US" sz="1800" b="1" dirty="0" smtClean="0">
                <a:effectLst>
                  <a:outerShdw blurRad="38100" dist="38100" dir="2700000" algn="tl">
                    <a:srgbClr val="000000">
                      <a:alpha val="43137"/>
                    </a:srgbClr>
                  </a:outerShdw>
                </a:effectLst>
              </a:rPr>
              <a:t>mentor entrepreneurs </a:t>
            </a:r>
            <a:r>
              <a:rPr lang="en-US" sz="1800" b="1" dirty="0">
                <a:effectLst>
                  <a:outerShdw blurRad="38100" dist="38100" dir="2700000" algn="tl">
                    <a:srgbClr val="000000">
                      <a:alpha val="43137"/>
                    </a:srgbClr>
                  </a:outerShdw>
                </a:effectLst>
              </a:rPr>
              <a:t>to ‘sell risk—then opportunity’</a:t>
            </a:r>
            <a:endParaRPr lang="en-US" sz="1800" dirty="0"/>
          </a:p>
        </p:txBody>
      </p:sp>
      <p:sp>
        <p:nvSpPr>
          <p:cNvPr id="9" name="Rectangle 8"/>
          <p:cNvSpPr/>
          <p:nvPr/>
        </p:nvSpPr>
        <p:spPr>
          <a:xfrm>
            <a:off x="304800" y="2096869"/>
            <a:ext cx="3352800" cy="646331"/>
          </a:xfrm>
          <a:prstGeom prst="rect">
            <a:avLst/>
          </a:prstGeom>
        </p:spPr>
        <p:txBody>
          <a:bodyPr wrap="square">
            <a:spAutoFit/>
          </a:bodyPr>
          <a:lstStyle/>
          <a:p>
            <a:r>
              <a:rPr lang="en-US" sz="1800" b="1" dirty="0">
                <a:effectLst>
                  <a:outerShdw blurRad="38100" dist="38100" dir="2700000" algn="tl">
                    <a:srgbClr val="000000">
                      <a:alpha val="43137"/>
                    </a:srgbClr>
                  </a:outerShdw>
                </a:effectLst>
              </a:rPr>
              <a:t>m</a:t>
            </a:r>
            <a:r>
              <a:rPr lang="en-US" sz="1800" b="1" dirty="0" smtClean="0">
                <a:effectLst>
                  <a:outerShdw blurRad="38100" dist="38100" dir="2700000" algn="tl">
                    <a:srgbClr val="000000">
                      <a:alpha val="43137"/>
                    </a:srgbClr>
                  </a:outerShdw>
                </a:effectLst>
              </a:rPr>
              <a:t>entor to </a:t>
            </a:r>
            <a:r>
              <a:rPr lang="en-US" sz="1800" b="1" dirty="0">
                <a:effectLst>
                  <a:outerShdw blurRad="38100" dist="38100" dir="2700000" algn="tl">
                    <a:srgbClr val="000000">
                      <a:alpha val="43137"/>
                    </a:srgbClr>
                  </a:outerShdw>
                </a:effectLst>
              </a:rPr>
              <a:t>build an early stage tech portfolio</a:t>
            </a:r>
            <a:endParaRPr lang="en-US" sz="1800" dirty="0"/>
          </a:p>
        </p:txBody>
      </p:sp>
      <p:sp>
        <p:nvSpPr>
          <p:cNvPr id="36" name="TextBox 35"/>
          <p:cNvSpPr txBox="1"/>
          <p:nvPr/>
        </p:nvSpPr>
        <p:spPr>
          <a:xfrm>
            <a:off x="6732819" y="6019800"/>
            <a:ext cx="2334981" cy="461665"/>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*ITE=Investment, Technology &amp; Entrepreneurship </a:t>
            </a:r>
            <a:endParaRPr lang="en-US" sz="1200" b="1" dirty="0">
              <a:solidFill>
                <a:schemeClr val="bg1"/>
              </a:solidFill>
              <a:effectLst>
                <a:outerShdw blurRad="38100" dist="38100" dir="2700000" algn="tl">
                  <a:srgbClr val="000000">
                    <a:alpha val="43137"/>
                  </a:srgbClr>
                </a:outerShdw>
              </a:effectLst>
            </a:endParaRPr>
          </a:p>
        </p:txBody>
      </p:sp>
      <p:sp>
        <p:nvSpPr>
          <p:cNvPr id="37" name="TextBox 36"/>
          <p:cNvSpPr txBox="1"/>
          <p:nvPr/>
        </p:nvSpPr>
        <p:spPr>
          <a:xfrm>
            <a:off x="7037619" y="6504801"/>
            <a:ext cx="2106381" cy="276999"/>
          </a:xfrm>
          <a:prstGeom prst="rect">
            <a:avLst/>
          </a:prstGeom>
          <a:noFill/>
        </p:spPr>
        <p:txBody>
          <a:bodyPr wrap="square" rtlCol="0">
            <a:spAutoFit/>
          </a:bodyPr>
          <a:lstStyle/>
          <a:p>
            <a:r>
              <a:rPr lang="en-US" sz="1200" b="1" dirty="0" smtClean="0">
                <a:solidFill>
                  <a:schemeClr val="bg1"/>
                </a:solidFill>
                <a:effectLst>
                  <a:outerShdw blurRad="38100" dist="38100" dir="2700000" algn="tl">
                    <a:srgbClr val="000000">
                      <a:alpha val="43137"/>
                    </a:srgbClr>
                  </a:outerShdw>
                </a:effectLst>
              </a:rPr>
              <a:t>*Click </a:t>
            </a:r>
            <a:r>
              <a:rPr lang="en-US" sz="1200" b="1" u="sng" dirty="0" smtClean="0">
                <a:solidFill>
                  <a:srgbClr val="00B0F0"/>
                </a:solidFill>
                <a:effectLst>
                  <a:outerShdw blurRad="38100" dist="38100" dir="2700000" algn="tl">
                    <a:srgbClr val="000000">
                      <a:alpha val="43137"/>
                    </a:srgbClr>
                  </a:outerShdw>
                </a:effectLst>
              </a:rPr>
              <a:t>link</a:t>
            </a:r>
            <a:r>
              <a:rPr lang="en-US" sz="1200" b="1" dirty="0" smtClean="0">
                <a:solidFill>
                  <a:schemeClr val="bg1"/>
                </a:solidFill>
                <a:effectLst>
                  <a:outerShdw blurRad="38100" dist="38100" dir="2700000" algn="tl">
                    <a:srgbClr val="000000">
                      <a:alpha val="43137"/>
                    </a:srgbClr>
                  </a:outerShdw>
                </a:effectLst>
              </a:rPr>
              <a:t> to open &amp; read</a:t>
            </a:r>
            <a:endParaRPr lang="en-US" sz="1200" dirty="0">
              <a:solidFill>
                <a:schemeClr val="bg1"/>
              </a:solidFill>
            </a:endParaRPr>
          </a:p>
        </p:txBody>
      </p:sp>
    </p:spTree>
    <p:extLst>
      <p:ext uri="{BB962C8B-B14F-4D97-AF65-F5344CB8AC3E}">
        <p14:creationId xmlns:p14="http://schemas.microsoft.com/office/powerpoint/2010/main" val="27041642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76200"/>
            <a:ext cx="9144000" cy="6705600"/>
          </a:xfrm>
          <a:prstGeom prst="rect">
            <a:avLst/>
          </a:prstGeom>
          <a:solidFill>
            <a:schemeClr val="tx1"/>
          </a:solidFill>
        </p:spPr>
        <p:txBody>
          <a:bodyPr wrap="square" rtlCol="0">
            <a:spAutoFit/>
          </a:bodyPr>
          <a:lstStyle/>
          <a:p>
            <a:endParaRPr lang="en-US" dirty="0"/>
          </a:p>
        </p:txBody>
      </p:sp>
      <p:sp>
        <p:nvSpPr>
          <p:cNvPr id="9" name="Rectangle 3"/>
          <p:cNvSpPr txBox="1">
            <a:spLocks noChangeArrowheads="1"/>
          </p:cNvSpPr>
          <p:nvPr/>
        </p:nvSpPr>
        <p:spPr bwMode="auto">
          <a:xfrm>
            <a:off x="-8467" y="3429000"/>
            <a:ext cx="9144000" cy="3200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a:solidFill>
                  <a:srgbClr val="800000"/>
                </a:solidFill>
                <a:latin typeface="+mj-lt"/>
                <a:ea typeface="+mj-ea"/>
                <a:cs typeface="+mj-cs"/>
              </a:defRPr>
            </a:lvl1pPr>
            <a:lvl2pPr algn="l" rtl="0" eaLnBrk="0" fontAlgn="base" hangingPunct="0">
              <a:spcBef>
                <a:spcPct val="0"/>
              </a:spcBef>
              <a:spcAft>
                <a:spcPct val="0"/>
              </a:spcAft>
              <a:defRPr sz="4400">
                <a:solidFill>
                  <a:srgbClr val="800000"/>
                </a:solidFill>
                <a:latin typeface="Times" pitchFamily="18" charset="0"/>
              </a:defRPr>
            </a:lvl2pPr>
            <a:lvl3pPr algn="l" rtl="0" eaLnBrk="0" fontAlgn="base" hangingPunct="0">
              <a:spcBef>
                <a:spcPct val="0"/>
              </a:spcBef>
              <a:spcAft>
                <a:spcPct val="0"/>
              </a:spcAft>
              <a:defRPr sz="4400">
                <a:solidFill>
                  <a:srgbClr val="800000"/>
                </a:solidFill>
                <a:latin typeface="Times" pitchFamily="18" charset="0"/>
              </a:defRPr>
            </a:lvl3pPr>
            <a:lvl4pPr algn="l" rtl="0" eaLnBrk="0" fontAlgn="base" hangingPunct="0">
              <a:spcBef>
                <a:spcPct val="0"/>
              </a:spcBef>
              <a:spcAft>
                <a:spcPct val="0"/>
              </a:spcAft>
              <a:defRPr sz="4400">
                <a:solidFill>
                  <a:srgbClr val="800000"/>
                </a:solidFill>
                <a:latin typeface="Times" pitchFamily="18" charset="0"/>
              </a:defRPr>
            </a:lvl4pPr>
            <a:lvl5pPr algn="l" rtl="0" eaLnBrk="0" fontAlgn="base" hangingPunct="0">
              <a:spcBef>
                <a:spcPct val="0"/>
              </a:spcBef>
              <a:spcAft>
                <a:spcPct val="0"/>
              </a:spcAft>
              <a:defRPr sz="4400">
                <a:solidFill>
                  <a:srgbClr val="800000"/>
                </a:solidFill>
                <a:latin typeface="Times" pitchFamily="18" charset="0"/>
              </a:defRPr>
            </a:lvl5pPr>
            <a:lvl6pPr marL="457200" algn="l" rtl="0" eaLnBrk="0" fontAlgn="base" hangingPunct="0">
              <a:spcBef>
                <a:spcPct val="0"/>
              </a:spcBef>
              <a:spcAft>
                <a:spcPct val="0"/>
              </a:spcAft>
              <a:defRPr sz="4400">
                <a:solidFill>
                  <a:srgbClr val="800000"/>
                </a:solidFill>
                <a:latin typeface="Times" pitchFamily="18" charset="0"/>
              </a:defRPr>
            </a:lvl6pPr>
            <a:lvl7pPr marL="914400" algn="l" rtl="0" eaLnBrk="0" fontAlgn="base" hangingPunct="0">
              <a:spcBef>
                <a:spcPct val="0"/>
              </a:spcBef>
              <a:spcAft>
                <a:spcPct val="0"/>
              </a:spcAft>
              <a:defRPr sz="4400">
                <a:solidFill>
                  <a:srgbClr val="800000"/>
                </a:solidFill>
                <a:latin typeface="Times" pitchFamily="18" charset="0"/>
              </a:defRPr>
            </a:lvl7pPr>
            <a:lvl8pPr marL="1371600" algn="l" rtl="0" eaLnBrk="0" fontAlgn="base" hangingPunct="0">
              <a:spcBef>
                <a:spcPct val="0"/>
              </a:spcBef>
              <a:spcAft>
                <a:spcPct val="0"/>
              </a:spcAft>
              <a:defRPr sz="4400">
                <a:solidFill>
                  <a:srgbClr val="800000"/>
                </a:solidFill>
                <a:latin typeface="Times" pitchFamily="18" charset="0"/>
              </a:defRPr>
            </a:lvl8pPr>
            <a:lvl9pPr marL="1828800" algn="l" rtl="0" eaLnBrk="0" fontAlgn="base" hangingPunct="0">
              <a:spcBef>
                <a:spcPct val="0"/>
              </a:spcBef>
              <a:spcAft>
                <a:spcPct val="0"/>
              </a:spcAft>
              <a:defRPr sz="4400">
                <a:solidFill>
                  <a:srgbClr val="800000"/>
                </a:solidFill>
                <a:latin typeface="Times" pitchFamily="18" charset="0"/>
              </a:defRPr>
            </a:lvl9pPr>
          </a:lstStyle>
          <a:p>
            <a:pPr algn="ctr">
              <a:lnSpc>
                <a:spcPct val="90000"/>
              </a:lnSpc>
            </a:pPr>
            <a:r>
              <a:rPr lang="en-GB" sz="2400" b="1" dirty="0">
                <a:solidFill>
                  <a:schemeClr val="bg1"/>
                </a:solidFill>
                <a:effectLst/>
                <a:latin typeface="Trebuchet MS" pitchFamily="34" charset="0"/>
              </a:rPr>
              <a:t>Thomas D. </a:t>
            </a:r>
            <a:r>
              <a:rPr lang="en-GB" sz="2400" b="1" dirty="0" smtClean="0">
                <a:solidFill>
                  <a:schemeClr val="bg1"/>
                </a:solidFill>
                <a:effectLst/>
                <a:latin typeface="Trebuchet MS" pitchFamily="34" charset="0"/>
              </a:rPr>
              <a:t>Nastas</a:t>
            </a:r>
          </a:p>
          <a:p>
            <a:pPr algn="ctr">
              <a:lnSpc>
                <a:spcPct val="90000"/>
              </a:lnSpc>
            </a:pPr>
            <a:endParaRPr lang="en-GB" sz="2400" b="1" dirty="0">
              <a:solidFill>
                <a:schemeClr val="bg1"/>
              </a:solidFill>
              <a:effectLst/>
              <a:latin typeface="Trebuchet MS" pitchFamily="34" charset="0"/>
            </a:endParaRPr>
          </a:p>
          <a:p>
            <a:pPr algn="ctr">
              <a:lnSpc>
                <a:spcPct val="90000"/>
              </a:lnSpc>
            </a:pPr>
            <a:r>
              <a:rPr lang="en-GB" sz="2000" b="1" dirty="0" smtClean="0">
                <a:solidFill>
                  <a:schemeClr val="bg1"/>
                </a:solidFill>
                <a:effectLst/>
                <a:latin typeface="Trebuchet MS" pitchFamily="34" charset="0"/>
                <a:hlinkClick r:id="rId3"/>
              </a:rPr>
              <a:t>Tom@IVIpe.com</a:t>
            </a:r>
            <a:r>
              <a:rPr lang="en-GB" sz="2000" b="1" dirty="0" smtClean="0">
                <a:solidFill>
                  <a:schemeClr val="bg1"/>
                </a:solidFill>
                <a:effectLst/>
                <a:latin typeface="Trebuchet MS" pitchFamily="34" charset="0"/>
              </a:rPr>
              <a:t> </a:t>
            </a:r>
            <a:endParaRPr lang="en-GB" sz="2000" b="1" dirty="0">
              <a:solidFill>
                <a:schemeClr val="bg1"/>
              </a:solidFill>
              <a:effectLst/>
              <a:latin typeface="Trebuchet MS" pitchFamily="34" charset="0"/>
            </a:endParaRPr>
          </a:p>
          <a:p>
            <a:pPr algn="ctr">
              <a:lnSpc>
                <a:spcPct val="90000"/>
              </a:lnSpc>
            </a:pPr>
            <a:r>
              <a:rPr lang="en-GB" sz="2000" b="1" dirty="0">
                <a:solidFill>
                  <a:schemeClr val="bg1"/>
                </a:solidFill>
                <a:effectLst/>
                <a:latin typeface="Trebuchet MS" pitchFamily="34" charset="0"/>
                <a:hlinkClick r:id="rId4"/>
              </a:rPr>
              <a:t>www.scalingupinnovation.com</a:t>
            </a:r>
            <a:endParaRPr lang="en-GB" sz="2000" b="1" dirty="0">
              <a:solidFill>
                <a:schemeClr val="bg1"/>
              </a:solidFill>
              <a:effectLst/>
              <a:latin typeface="Trebuchet MS" pitchFamily="34" charset="0"/>
            </a:endParaRPr>
          </a:p>
          <a:p>
            <a:pPr algn="ctr">
              <a:lnSpc>
                <a:spcPct val="90000"/>
              </a:lnSpc>
            </a:pPr>
            <a:r>
              <a:rPr lang="en-GB" sz="2000" b="1" dirty="0">
                <a:solidFill>
                  <a:schemeClr val="bg1"/>
                </a:solidFill>
                <a:effectLst/>
                <a:latin typeface="Trebuchet MS" pitchFamily="34" charset="0"/>
                <a:hlinkClick r:id="rId5"/>
              </a:rPr>
              <a:t>www.IVIpe.com</a:t>
            </a:r>
            <a:endParaRPr lang="en-GB" sz="2000" b="1" dirty="0">
              <a:solidFill>
                <a:schemeClr val="bg1"/>
              </a:solidFill>
              <a:effectLst/>
              <a:latin typeface="Trebuchet MS" pitchFamily="34" charset="0"/>
            </a:endParaRPr>
          </a:p>
          <a:p>
            <a:pPr algn="ctr">
              <a:lnSpc>
                <a:spcPct val="90000"/>
              </a:lnSpc>
            </a:pPr>
            <a:r>
              <a:rPr lang="en-GB" sz="2000" b="1" dirty="0">
                <a:solidFill>
                  <a:schemeClr val="bg1"/>
                </a:solidFill>
                <a:effectLst/>
                <a:latin typeface="Trebuchet MS" pitchFamily="34" charset="0"/>
                <a:hlinkClick r:id="rId6"/>
              </a:rPr>
              <a:t>http://www.linkedin.com/in/thomasnastas</a:t>
            </a:r>
            <a:endParaRPr lang="en-GB" sz="2000" b="1" dirty="0">
              <a:solidFill>
                <a:schemeClr val="bg1"/>
              </a:solidFill>
              <a:effectLst/>
              <a:latin typeface="Trebuchet MS" pitchFamily="34" charset="0"/>
            </a:endParaRPr>
          </a:p>
          <a:p>
            <a:pPr algn="ctr">
              <a:lnSpc>
                <a:spcPct val="90000"/>
              </a:lnSpc>
            </a:pPr>
            <a:endParaRPr lang="en-GB" sz="800" b="1" dirty="0">
              <a:solidFill>
                <a:schemeClr val="bg1"/>
              </a:solidFill>
              <a:effectLst/>
              <a:latin typeface="Trebuchet MS" pitchFamily="34" charset="0"/>
            </a:endParaRPr>
          </a:p>
          <a:p>
            <a:pPr algn="ctr">
              <a:lnSpc>
                <a:spcPct val="90000"/>
              </a:lnSpc>
            </a:pPr>
            <a:r>
              <a:rPr lang="en-GB" sz="2000" b="1" dirty="0">
                <a:solidFill>
                  <a:schemeClr val="bg1"/>
                </a:solidFill>
                <a:effectLst/>
                <a:latin typeface="Trebuchet MS" pitchFamily="34" charset="0"/>
              </a:rPr>
              <a:t>Tel. +</a:t>
            </a:r>
            <a:r>
              <a:rPr lang="en-GB" sz="2000" b="1" dirty="0" smtClean="0">
                <a:solidFill>
                  <a:schemeClr val="bg1"/>
                </a:solidFill>
                <a:effectLst/>
                <a:latin typeface="Trebuchet MS" pitchFamily="34" charset="0"/>
              </a:rPr>
              <a:t>1.517.899.1432/+7.985.923.4727</a:t>
            </a:r>
          </a:p>
          <a:p>
            <a:pPr algn="ctr">
              <a:lnSpc>
                <a:spcPct val="90000"/>
              </a:lnSpc>
            </a:pPr>
            <a:endParaRPr lang="en-GB" sz="1200" b="1" dirty="0">
              <a:solidFill>
                <a:schemeClr val="bg1"/>
              </a:solidFill>
              <a:effectLst/>
              <a:latin typeface="Trebuchet MS" pitchFamily="34" charset="0"/>
            </a:endParaRPr>
          </a:p>
          <a:p>
            <a:pPr algn="ctr">
              <a:lnSpc>
                <a:spcPct val="90000"/>
              </a:lnSpc>
            </a:pPr>
            <a:r>
              <a:rPr lang="en-GB" sz="2000" b="1" dirty="0" smtClean="0">
                <a:solidFill>
                  <a:schemeClr val="bg1"/>
                </a:solidFill>
                <a:effectLst/>
                <a:latin typeface="Trebuchet MS" pitchFamily="34" charset="0"/>
              </a:rPr>
              <a:t>Innovative </a:t>
            </a:r>
            <a:r>
              <a:rPr lang="en-GB" sz="2000" b="1" dirty="0">
                <a:solidFill>
                  <a:schemeClr val="bg1"/>
                </a:solidFill>
                <a:effectLst/>
                <a:latin typeface="Trebuchet MS" pitchFamily="34" charset="0"/>
              </a:rPr>
              <a:t>Ventures Inc.	</a:t>
            </a:r>
            <a:r>
              <a:rPr lang="en-GB" sz="2000" b="1" dirty="0" smtClean="0">
                <a:solidFill>
                  <a:schemeClr val="bg1"/>
                </a:solidFill>
                <a:effectLst/>
                <a:latin typeface="Trebuchet MS" pitchFamily="34" charset="0"/>
              </a:rPr>
              <a:t>              Michigan &amp; Moscow (Russia)</a:t>
            </a:r>
            <a:endParaRPr lang="ru-RU" sz="2000" b="1" dirty="0" smtClean="0">
              <a:solidFill>
                <a:schemeClr val="bg1"/>
              </a:solidFill>
              <a:effectLst/>
              <a:latin typeface="Trebuchet MS" pitchFamily="34" charset="0"/>
            </a:endParaRPr>
          </a:p>
        </p:txBody>
      </p:sp>
      <p:pic>
        <p:nvPicPr>
          <p:cNvPr id="10" name="Picture 2" descr="http://www.israelfreespirit.com/images/uploads/Contact_us_red_phone.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645" r="100000"/>
                    </a14:imgEffect>
                  </a14:imgLayer>
                </a14:imgProps>
              </a:ext>
              <a:ext uri="{28A0092B-C50C-407E-A947-70E740481C1C}">
                <a14:useLocalDpi xmlns:a14="http://schemas.microsoft.com/office/drawing/2010/main" val="0"/>
              </a:ext>
            </a:extLst>
          </a:blip>
          <a:srcRect/>
          <a:stretch>
            <a:fillRect/>
          </a:stretch>
        </p:blipFill>
        <p:spPr bwMode="auto">
          <a:xfrm>
            <a:off x="2514600" y="533400"/>
            <a:ext cx="42672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024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Custom 1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2FA6FF"/>
      </a:hlink>
      <a:folHlink>
        <a:srgbClr val="2FA6FF"/>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rebuchet MS"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86770</TotalTime>
  <Words>1185</Words>
  <Application>Microsoft Office PowerPoint</Application>
  <PresentationFormat>On-screen Show (4:3)</PresentationFormat>
  <Paragraphs>120</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Blank Presentation</vt:lpstr>
      <vt:lpstr>   Thomas Nastas Founder Innovative Ventures Inc. (IVI) Michigan &amp; Moscow (Russia)  Profile ‘Scaling Up Investment, Technology &amp; Entrepreneurship’  </vt:lpstr>
      <vt:lpstr>   </vt:lpstr>
      <vt:lpstr>        </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Innovative Ventures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D. Nastas</dc:creator>
  <cp:lastModifiedBy>Thomas Nastas</cp:lastModifiedBy>
  <cp:revision>4155</cp:revision>
  <cp:lastPrinted>2013-01-15T20:38:13Z</cp:lastPrinted>
  <dcterms:created xsi:type="dcterms:W3CDTF">2004-04-21T14:06:05Z</dcterms:created>
  <dcterms:modified xsi:type="dcterms:W3CDTF">2013-02-13T19:51:18Z</dcterms:modified>
</cp:coreProperties>
</file>